
<file path=[Content_Types].xml><?xml version="1.0" encoding="utf-8"?>
<Types xmlns="http://schemas.openxmlformats.org/package/2006/content-types">
  <Default Extension="gif" ContentType="image/gif"/>
  <Default Extension="jpeg" ContentType="image/jpeg"/>
  <Default Extension="jpg" ContentType="image/jp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comments/comment1.xml" ContentType="application/vnd.openxmlformats-officedocument.presentationml.comments+xml"/>
  <Override PartName="/ppt/notesSlides/notesSlide1.xml" ContentType="application/vnd.openxmlformats-officedocument.presentationml.notesSlide+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8" r:id="rId3"/>
    <p:sldId id="317" r:id="rId4"/>
    <p:sldId id="259" r:id="rId5"/>
    <p:sldId id="257" r:id="rId6"/>
    <p:sldId id="262" r:id="rId7"/>
    <p:sldId id="263" r:id="rId8"/>
    <p:sldId id="395" r:id="rId9"/>
    <p:sldId id="553" r:id="rId10"/>
    <p:sldId id="260" r:id="rId11"/>
    <p:sldId id="318" r:id="rId12"/>
    <p:sldId id="261" r:id="rId13"/>
    <p:sldId id="265" r:id="rId14"/>
    <p:sldId id="321" r:id="rId15"/>
    <p:sldId id="319" r:id="rId16"/>
    <p:sldId id="320" r:id="rId17"/>
    <p:sldId id="322" r:id="rId18"/>
    <p:sldId id="275" r:id="rId19"/>
    <p:sldId id="336"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 GUAN SIANG" initials="LGS" lastIdx="1" clrIdx="0">
    <p:extLst>
      <p:ext uri="{19B8F6BF-5375-455C-9EA6-DF929625EA0E}">
        <p15:presenceInfo xmlns:p15="http://schemas.microsoft.com/office/powerpoint/2012/main" userId="S::BI19110220@student.ums.edu.my::cdd4ad82-1933-4fbf-96c3-9e4c3c79545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0985B"/>
    <a:srgbClr val="EF8D4A"/>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8268" autoAdjust="0"/>
  </p:normalViewPr>
  <p:slideViewPr>
    <p:cSldViewPr snapToGrid="0">
      <p:cViewPr>
        <p:scale>
          <a:sx n="50" d="100"/>
          <a:sy n="50" d="100"/>
        </p:scale>
        <p:origin x="1234" y="2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12-11T14:31:18.456" idx="1">
    <p:pos x="10" y="10"/>
    <p:text/>
    <p:extLst>
      <p:ext uri="{C676402C-5697-4E1C-873F-D02D1690AC5C}">
        <p15:threadingInfo xmlns:p15="http://schemas.microsoft.com/office/powerpoint/2012/main" timeZoneBias="-480"/>
      </p:ext>
    </p:extLst>
  </p:cm>
</p:cmLst>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9T02:07:50.440"/>
    </inkml:context>
    <inkml:brush xml:id="br0">
      <inkml:brushProperty name="width" value="0.05" units="cm"/>
      <inkml:brushProperty name="height" value="0.05" units="cm"/>
      <inkml:brushProperty name="color" value="#FF0066"/>
    </inkml:brush>
  </inkml:definitions>
  <inkml:trace contextRef="#ctx0" brushRef="#br0">1 0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20T10:53:17.273"/>
    </inkml:context>
    <inkml:brush xml:id="br0">
      <inkml:brushProperty name="width" value="0.05" units="cm"/>
      <inkml:brushProperty name="height" value="0.05" units="cm"/>
      <inkml:brushProperty name="color" value="#FF0066"/>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4191A0E-918F-463D-9B1F-12C4075A5728}" type="datetimeFigureOut">
              <a:rPr lang="en-MY" smtClean="0"/>
              <a:t>11/12/2022</a:t>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6D7DCF-6974-4FFC-8FBE-E0B8A486C598}" type="slidenum">
              <a:rPr lang="en-MY" smtClean="0"/>
              <a:t>‹#›</a:t>
            </a:fld>
            <a:endParaRPr lang="en-MY"/>
          </a:p>
        </p:txBody>
      </p:sp>
    </p:spTree>
    <p:extLst>
      <p:ext uri="{BB962C8B-B14F-4D97-AF65-F5344CB8AC3E}">
        <p14:creationId xmlns:p14="http://schemas.microsoft.com/office/powerpoint/2010/main" val="1677988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Concurrency refers to the ability of a computer program or system to handle multiple tasks at the same time. This can be achieved in a number of ways, such as by using multiple processors or cores, or by using a single processor to switch rapidly between tasks. Concurrency allows a program to make progress on multiple tasks simultaneously, but it does not necessarily mean that the tasks are executed at the same time.</a:t>
            </a:r>
          </a:p>
          <a:p>
            <a:pPr algn="l"/>
            <a:r>
              <a:rPr lang="en-US" b="0" i="0" dirty="0">
                <a:solidFill>
                  <a:srgbClr val="D1D5DB"/>
                </a:solidFill>
                <a:effectLst/>
                <a:latin typeface="Söhne"/>
              </a:rPr>
              <a:t>Parallelism, on the other hand, refers specifically to the execution of multiple tasks simultaneously, using multiple processors or cores. In other words, parallelism is a type of concurrency that involves the actual simultaneous execution of multiple tasks. Parallelism is a more efficient way of executing tasks than concurrency, because it allows a program to take advantage of multiple processors or cores to execute tasks simultaneously.</a:t>
            </a:r>
          </a:p>
          <a:p>
            <a:pPr algn="l"/>
            <a:r>
              <a:rPr lang="en-US" b="0" i="0" dirty="0">
                <a:solidFill>
                  <a:srgbClr val="D1D5DB"/>
                </a:solidFill>
                <a:effectLst/>
                <a:latin typeface="Söhne"/>
              </a:rPr>
              <a:t>In short, concurrency is a broader concept that refers to the ability of a program or system to handle multiple tasks at the same time, while parallelism is a specific type of concurrency that involves the simultaneous execution of multiple tasks.</a:t>
            </a:r>
          </a:p>
          <a:p>
            <a:endParaRPr lang="en-MY" dirty="0"/>
          </a:p>
        </p:txBody>
      </p:sp>
      <p:sp>
        <p:nvSpPr>
          <p:cNvPr id="4" name="Slide Number Placeholder 3"/>
          <p:cNvSpPr>
            <a:spLocks noGrp="1"/>
          </p:cNvSpPr>
          <p:nvPr>
            <p:ph type="sldNum" sz="quarter" idx="5"/>
          </p:nvPr>
        </p:nvSpPr>
        <p:spPr/>
        <p:txBody>
          <a:bodyPr/>
          <a:lstStyle/>
          <a:p>
            <a:fld id="{1F6D7DCF-6974-4FFC-8FBE-E0B8A486C598}" type="slidenum">
              <a:rPr lang="en-MY" smtClean="0"/>
              <a:t>6</a:t>
            </a:fld>
            <a:endParaRPr lang="en-MY"/>
          </a:p>
        </p:txBody>
      </p:sp>
    </p:spTree>
    <p:extLst>
      <p:ext uri="{BB962C8B-B14F-4D97-AF65-F5344CB8AC3E}">
        <p14:creationId xmlns:p14="http://schemas.microsoft.com/office/powerpoint/2010/main" val="4794088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DFD58-2E46-48D0-B028-5A71B953C37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a:extLst>
              <a:ext uri="{FF2B5EF4-FFF2-40B4-BE49-F238E27FC236}">
                <a16:creationId xmlns:a16="http://schemas.microsoft.com/office/drawing/2014/main" id="{27B94584-C889-4244-9EAE-48E63BC1B19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a:extLst>
              <a:ext uri="{FF2B5EF4-FFF2-40B4-BE49-F238E27FC236}">
                <a16:creationId xmlns:a16="http://schemas.microsoft.com/office/drawing/2014/main" id="{2191AD5D-D6DC-472E-84A1-65B20E5DA2AB}"/>
              </a:ext>
            </a:extLst>
          </p:cNvPr>
          <p:cNvSpPr>
            <a:spLocks noGrp="1"/>
          </p:cNvSpPr>
          <p:nvPr>
            <p:ph type="dt" sz="half" idx="10"/>
          </p:nvPr>
        </p:nvSpPr>
        <p:spPr/>
        <p:txBody>
          <a:bodyPr/>
          <a:lstStyle/>
          <a:p>
            <a:fld id="{575630BB-3B07-4A24-A29C-52C28A644696}" type="datetime1">
              <a:rPr lang="en-MY" smtClean="0"/>
              <a:t>11/12/2022</a:t>
            </a:fld>
            <a:endParaRPr lang="en-MY"/>
          </a:p>
        </p:txBody>
      </p:sp>
      <p:sp>
        <p:nvSpPr>
          <p:cNvPr id="5" name="Footer Placeholder 4">
            <a:extLst>
              <a:ext uri="{FF2B5EF4-FFF2-40B4-BE49-F238E27FC236}">
                <a16:creationId xmlns:a16="http://schemas.microsoft.com/office/drawing/2014/main" id="{E81F76AC-21F6-4491-B551-A9457DF3F8E0}"/>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3D9AD212-8D95-47EC-A473-8F0C50A4C4FF}"/>
              </a:ext>
            </a:extLst>
          </p:cNvPr>
          <p:cNvSpPr>
            <a:spLocks noGrp="1"/>
          </p:cNvSpPr>
          <p:nvPr>
            <p:ph type="sldNum" sz="quarter" idx="12"/>
          </p:nvPr>
        </p:nvSpPr>
        <p:spPr/>
        <p:txBody>
          <a:bodyPr/>
          <a:lstStyle/>
          <a:p>
            <a:fld id="{674017D6-2BAA-449D-BEA9-28190BE8E22D}" type="slidenum">
              <a:rPr lang="en-MY" smtClean="0"/>
              <a:t>‹#›</a:t>
            </a:fld>
            <a:endParaRPr lang="en-MY" dirty="0"/>
          </a:p>
        </p:txBody>
      </p:sp>
    </p:spTree>
    <p:extLst>
      <p:ext uri="{BB962C8B-B14F-4D97-AF65-F5344CB8AC3E}">
        <p14:creationId xmlns:p14="http://schemas.microsoft.com/office/powerpoint/2010/main" val="33813040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56046-F470-4569-9483-F0F295B87817}"/>
              </a:ext>
            </a:extLst>
          </p:cNvPr>
          <p:cNvSpPr>
            <a:spLocks noGrp="1"/>
          </p:cNvSpPr>
          <p:nvPr>
            <p:ph type="title"/>
          </p:nvPr>
        </p:nvSpPr>
        <p:spPr/>
        <p:txBody>
          <a:bodyPr/>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B742F020-FA61-4D15-9579-9EC6A84181A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F113C05F-6B31-487A-BC70-17977D610CCA}"/>
              </a:ext>
            </a:extLst>
          </p:cNvPr>
          <p:cNvSpPr>
            <a:spLocks noGrp="1"/>
          </p:cNvSpPr>
          <p:nvPr>
            <p:ph type="dt" sz="half" idx="10"/>
          </p:nvPr>
        </p:nvSpPr>
        <p:spPr/>
        <p:txBody>
          <a:bodyPr/>
          <a:lstStyle/>
          <a:p>
            <a:fld id="{A32F14DB-F4D9-4E46-83F3-7381AC7B6703}" type="datetime1">
              <a:rPr lang="en-MY" smtClean="0"/>
              <a:t>11/12/2022</a:t>
            </a:fld>
            <a:endParaRPr lang="en-MY"/>
          </a:p>
        </p:txBody>
      </p:sp>
      <p:sp>
        <p:nvSpPr>
          <p:cNvPr id="5" name="Footer Placeholder 4">
            <a:extLst>
              <a:ext uri="{FF2B5EF4-FFF2-40B4-BE49-F238E27FC236}">
                <a16:creationId xmlns:a16="http://schemas.microsoft.com/office/drawing/2014/main" id="{E231AD0C-3EBB-4415-B49D-DFF55868388E}"/>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2B19677-B9E5-4BEB-93E7-1520701DF504}"/>
              </a:ext>
            </a:extLst>
          </p:cNvPr>
          <p:cNvSpPr>
            <a:spLocks noGrp="1"/>
          </p:cNvSpPr>
          <p:nvPr>
            <p:ph type="sldNum" sz="quarter" idx="12"/>
          </p:nvPr>
        </p:nvSpPr>
        <p:spPr/>
        <p:txBody>
          <a:bodyPr/>
          <a:lstStyle/>
          <a:p>
            <a:fld id="{674017D6-2BAA-449D-BEA9-28190BE8E22D}" type="slidenum">
              <a:rPr lang="en-MY" smtClean="0"/>
              <a:t>‹#›</a:t>
            </a:fld>
            <a:endParaRPr lang="en-MY"/>
          </a:p>
        </p:txBody>
      </p:sp>
    </p:spTree>
    <p:extLst>
      <p:ext uri="{BB962C8B-B14F-4D97-AF65-F5344CB8AC3E}">
        <p14:creationId xmlns:p14="http://schemas.microsoft.com/office/powerpoint/2010/main" val="2037030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E59D20-92A7-4BB0-A7DF-3FE7E4E237E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a:extLst>
              <a:ext uri="{FF2B5EF4-FFF2-40B4-BE49-F238E27FC236}">
                <a16:creationId xmlns:a16="http://schemas.microsoft.com/office/drawing/2014/main" id="{C3F4D225-AFA0-48BE-AA96-7236D1CE4C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4A4BFA21-6F7D-41E3-BB5F-5D8720ABAE30}"/>
              </a:ext>
            </a:extLst>
          </p:cNvPr>
          <p:cNvSpPr>
            <a:spLocks noGrp="1"/>
          </p:cNvSpPr>
          <p:nvPr>
            <p:ph type="dt" sz="half" idx="10"/>
          </p:nvPr>
        </p:nvSpPr>
        <p:spPr/>
        <p:txBody>
          <a:bodyPr/>
          <a:lstStyle/>
          <a:p>
            <a:fld id="{907C31D4-A7A9-4DA9-937C-EB40E62370CD}" type="datetime1">
              <a:rPr lang="en-MY" smtClean="0"/>
              <a:t>11/12/2022</a:t>
            </a:fld>
            <a:endParaRPr lang="en-MY"/>
          </a:p>
        </p:txBody>
      </p:sp>
      <p:sp>
        <p:nvSpPr>
          <p:cNvPr id="5" name="Footer Placeholder 4">
            <a:extLst>
              <a:ext uri="{FF2B5EF4-FFF2-40B4-BE49-F238E27FC236}">
                <a16:creationId xmlns:a16="http://schemas.microsoft.com/office/drawing/2014/main" id="{C74973F1-AC42-4B5C-AE02-99EAB2F20DCA}"/>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1FF30272-6362-4937-966E-F33CDB7C3FB2}"/>
              </a:ext>
            </a:extLst>
          </p:cNvPr>
          <p:cNvSpPr>
            <a:spLocks noGrp="1"/>
          </p:cNvSpPr>
          <p:nvPr>
            <p:ph type="sldNum" sz="quarter" idx="12"/>
          </p:nvPr>
        </p:nvSpPr>
        <p:spPr/>
        <p:txBody>
          <a:bodyPr/>
          <a:lstStyle/>
          <a:p>
            <a:fld id="{674017D6-2BAA-449D-BEA9-28190BE8E22D}" type="slidenum">
              <a:rPr lang="en-MY" smtClean="0"/>
              <a:t>‹#›</a:t>
            </a:fld>
            <a:endParaRPr lang="en-MY"/>
          </a:p>
        </p:txBody>
      </p:sp>
    </p:spTree>
    <p:extLst>
      <p:ext uri="{BB962C8B-B14F-4D97-AF65-F5344CB8AC3E}">
        <p14:creationId xmlns:p14="http://schemas.microsoft.com/office/powerpoint/2010/main" val="29816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B96101-A461-4290-BCF1-CBA896A12037}"/>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D4D246C7-CE35-4B69-A832-862BE549618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37130B0F-E311-4D11-BE23-96B764C5EF45}"/>
              </a:ext>
            </a:extLst>
          </p:cNvPr>
          <p:cNvSpPr>
            <a:spLocks noGrp="1"/>
          </p:cNvSpPr>
          <p:nvPr>
            <p:ph type="dt" sz="half" idx="10"/>
          </p:nvPr>
        </p:nvSpPr>
        <p:spPr/>
        <p:txBody>
          <a:bodyPr/>
          <a:lstStyle/>
          <a:p>
            <a:fld id="{53F39295-287F-4985-8837-A9466E977441}" type="datetime1">
              <a:rPr lang="en-MY" smtClean="0"/>
              <a:t>11/12/2022</a:t>
            </a:fld>
            <a:endParaRPr lang="en-MY"/>
          </a:p>
        </p:txBody>
      </p:sp>
      <p:sp>
        <p:nvSpPr>
          <p:cNvPr id="5" name="Footer Placeholder 4">
            <a:extLst>
              <a:ext uri="{FF2B5EF4-FFF2-40B4-BE49-F238E27FC236}">
                <a16:creationId xmlns:a16="http://schemas.microsoft.com/office/drawing/2014/main" id="{BA6AA97A-0715-4936-9545-05EC0579CD86}"/>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96756C0E-F92A-4310-9C73-DF51A62BA77E}"/>
              </a:ext>
            </a:extLst>
          </p:cNvPr>
          <p:cNvSpPr>
            <a:spLocks noGrp="1"/>
          </p:cNvSpPr>
          <p:nvPr>
            <p:ph type="sldNum" sz="quarter" idx="12"/>
          </p:nvPr>
        </p:nvSpPr>
        <p:spPr/>
        <p:txBody>
          <a:bodyPr/>
          <a:lstStyle/>
          <a:p>
            <a:fld id="{674017D6-2BAA-449D-BEA9-28190BE8E22D}" type="slidenum">
              <a:rPr lang="en-MY" smtClean="0"/>
              <a:t>‹#›</a:t>
            </a:fld>
            <a:endParaRPr lang="en-MY" dirty="0"/>
          </a:p>
        </p:txBody>
      </p:sp>
    </p:spTree>
    <p:extLst>
      <p:ext uri="{BB962C8B-B14F-4D97-AF65-F5344CB8AC3E}">
        <p14:creationId xmlns:p14="http://schemas.microsoft.com/office/powerpoint/2010/main" val="15382038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EA96C-FBC4-4B27-87BF-6C5D5AE8325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a:extLst>
              <a:ext uri="{FF2B5EF4-FFF2-40B4-BE49-F238E27FC236}">
                <a16:creationId xmlns:a16="http://schemas.microsoft.com/office/drawing/2014/main" id="{955CBAD8-05E2-4373-9232-A07B409D66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B89920-6DB8-4534-9286-D7FB32E8EDE3}"/>
              </a:ext>
            </a:extLst>
          </p:cNvPr>
          <p:cNvSpPr>
            <a:spLocks noGrp="1"/>
          </p:cNvSpPr>
          <p:nvPr>
            <p:ph type="dt" sz="half" idx="10"/>
          </p:nvPr>
        </p:nvSpPr>
        <p:spPr/>
        <p:txBody>
          <a:bodyPr/>
          <a:lstStyle/>
          <a:p>
            <a:fld id="{3A2D18B5-73E8-4F8F-9544-18C5211E560E}" type="datetime1">
              <a:rPr lang="en-MY" smtClean="0"/>
              <a:t>11/12/2022</a:t>
            </a:fld>
            <a:endParaRPr lang="en-MY"/>
          </a:p>
        </p:txBody>
      </p:sp>
      <p:sp>
        <p:nvSpPr>
          <p:cNvPr id="5" name="Footer Placeholder 4">
            <a:extLst>
              <a:ext uri="{FF2B5EF4-FFF2-40B4-BE49-F238E27FC236}">
                <a16:creationId xmlns:a16="http://schemas.microsoft.com/office/drawing/2014/main" id="{B6F017A2-0889-4980-957C-BC9B778E7EBB}"/>
              </a:ext>
            </a:extLst>
          </p:cNvPr>
          <p:cNvSpPr>
            <a:spLocks noGrp="1"/>
          </p:cNvSpPr>
          <p:nvPr>
            <p:ph type="ftr" sz="quarter" idx="11"/>
          </p:nvPr>
        </p:nvSpPr>
        <p:spPr/>
        <p:txBody>
          <a:bodyPr/>
          <a:lstStyle/>
          <a:p>
            <a:endParaRPr lang="en-MY"/>
          </a:p>
        </p:txBody>
      </p:sp>
      <p:sp>
        <p:nvSpPr>
          <p:cNvPr id="6" name="Slide Number Placeholder 5">
            <a:extLst>
              <a:ext uri="{FF2B5EF4-FFF2-40B4-BE49-F238E27FC236}">
                <a16:creationId xmlns:a16="http://schemas.microsoft.com/office/drawing/2014/main" id="{F1C5ED3B-F5D4-4119-957B-1F0D910BADFE}"/>
              </a:ext>
            </a:extLst>
          </p:cNvPr>
          <p:cNvSpPr>
            <a:spLocks noGrp="1"/>
          </p:cNvSpPr>
          <p:nvPr>
            <p:ph type="sldNum" sz="quarter" idx="12"/>
          </p:nvPr>
        </p:nvSpPr>
        <p:spPr/>
        <p:txBody>
          <a:bodyPr/>
          <a:lstStyle/>
          <a:p>
            <a:fld id="{674017D6-2BAA-449D-BEA9-28190BE8E22D}" type="slidenum">
              <a:rPr lang="en-MY" smtClean="0"/>
              <a:t>‹#›</a:t>
            </a:fld>
            <a:endParaRPr lang="en-MY"/>
          </a:p>
        </p:txBody>
      </p:sp>
    </p:spTree>
    <p:extLst>
      <p:ext uri="{BB962C8B-B14F-4D97-AF65-F5344CB8AC3E}">
        <p14:creationId xmlns:p14="http://schemas.microsoft.com/office/powerpoint/2010/main" val="17227032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29F8C-DA62-46C9-BBC3-D77E4BDB5CC9}"/>
              </a:ext>
            </a:extLst>
          </p:cNvPr>
          <p:cNvSpPr>
            <a:spLocks noGrp="1"/>
          </p:cNvSpPr>
          <p:nvPr>
            <p:ph type="title"/>
          </p:nvPr>
        </p:nvSpPr>
        <p:spPr/>
        <p:txBody>
          <a:bodyPr/>
          <a:lstStyle/>
          <a:p>
            <a:r>
              <a:rPr lang="en-US"/>
              <a:t>Click to edit Master title style</a:t>
            </a:r>
            <a:endParaRPr lang="en-MY"/>
          </a:p>
        </p:txBody>
      </p:sp>
      <p:sp>
        <p:nvSpPr>
          <p:cNvPr id="3" name="Content Placeholder 2">
            <a:extLst>
              <a:ext uri="{FF2B5EF4-FFF2-40B4-BE49-F238E27FC236}">
                <a16:creationId xmlns:a16="http://schemas.microsoft.com/office/drawing/2014/main" id="{75B23329-7424-49C1-8BF3-A4F369E0612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Content Placeholder 3">
            <a:extLst>
              <a:ext uri="{FF2B5EF4-FFF2-40B4-BE49-F238E27FC236}">
                <a16:creationId xmlns:a16="http://schemas.microsoft.com/office/drawing/2014/main" id="{E8ED1081-D42C-486E-8408-3FBD6613942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Date Placeholder 4">
            <a:extLst>
              <a:ext uri="{FF2B5EF4-FFF2-40B4-BE49-F238E27FC236}">
                <a16:creationId xmlns:a16="http://schemas.microsoft.com/office/drawing/2014/main" id="{04848A1D-C3A3-47AE-B13D-5CE5BD095280}"/>
              </a:ext>
            </a:extLst>
          </p:cNvPr>
          <p:cNvSpPr>
            <a:spLocks noGrp="1"/>
          </p:cNvSpPr>
          <p:nvPr>
            <p:ph type="dt" sz="half" idx="10"/>
          </p:nvPr>
        </p:nvSpPr>
        <p:spPr/>
        <p:txBody>
          <a:bodyPr/>
          <a:lstStyle/>
          <a:p>
            <a:fld id="{CB1C5058-98A5-4852-AA50-3E660B656AF8}" type="datetime1">
              <a:rPr lang="en-MY" smtClean="0"/>
              <a:t>11/12/2022</a:t>
            </a:fld>
            <a:endParaRPr lang="en-MY"/>
          </a:p>
        </p:txBody>
      </p:sp>
      <p:sp>
        <p:nvSpPr>
          <p:cNvPr id="6" name="Footer Placeholder 5">
            <a:extLst>
              <a:ext uri="{FF2B5EF4-FFF2-40B4-BE49-F238E27FC236}">
                <a16:creationId xmlns:a16="http://schemas.microsoft.com/office/drawing/2014/main" id="{D244234A-E3A5-4548-95D1-140D0A6A0190}"/>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E7CFF9C7-E27F-4A30-8891-34A94DB14A66}"/>
              </a:ext>
            </a:extLst>
          </p:cNvPr>
          <p:cNvSpPr>
            <a:spLocks noGrp="1"/>
          </p:cNvSpPr>
          <p:nvPr>
            <p:ph type="sldNum" sz="quarter" idx="12"/>
          </p:nvPr>
        </p:nvSpPr>
        <p:spPr/>
        <p:txBody>
          <a:bodyPr/>
          <a:lstStyle/>
          <a:p>
            <a:fld id="{674017D6-2BAA-449D-BEA9-28190BE8E22D}" type="slidenum">
              <a:rPr lang="en-MY" smtClean="0"/>
              <a:t>‹#›</a:t>
            </a:fld>
            <a:endParaRPr lang="en-MY"/>
          </a:p>
        </p:txBody>
      </p:sp>
    </p:spTree>
    <p:extLst>
      <p:ext uri="{BB962C8B-B14F-4D97-AF65-F5344CB8AC3E}">
        <p14:creationId xmlns:p14="http://schemas.microsoft.com/office/powerpoint/2010/main" val="4255521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421C6-4671-46FA-8861-A134DC15C378}"/>
              </a:ext>
            </a:extLst>
          </p:cNvPr>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a:extLst>
              <a:ext uri="{FF2B5EF4-FFF2-40B4-BE49-F238E27FC236}">
                <a16:creationId xmlns:a16="http://schemas.microsoft.com/office/drawing/2014/main" id="{9A352593-D860-4F85-A512-3894027D83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E3BE03-5E7A-4F9D-912E-736118131ED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5" name="Text Placeholder 4">
            <a:extLst>
              <a:ext uri="{FF2B5EF4-FFF2-40B4-BE49-F238E27FC236}">
                <a16:creationId xmlns:a16="http://schemas.microsoft.com/office/drawing/2014/main" id="{D6C69545-4596-4D95-AA18-3416D11C1A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50D8F1D-A059-4C99-B5E8-ABA90B20028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7" name="Date Placeholder 6">
            <a:extLst>
              <a:ext uri="{FF2B5EF4-FFF2-40B4-BE49-F238E27FC236}">
                <a16:creationId xmlns:a16="http://schemas.microsoft.com/office/drawing/2014/main" id="{EF7E4D83-41AC-4D24-A754-301E62093814}"/>
              </a:ext>
            </a:extLst>
          </p:cNvPr>
          <p:cNvSpPr>
            <a:spLocks noGrp="1"/>
          </p:cNvSpPr>
          <p:nvPr>
            <p:ph type="dt" sz="half" idx="10"/>
          </p:nvPr>
        </p:nvSpPr>
        <p:spPr/>
        <p:txBody>
          <a:bodyPr/>
          <a:lstStyle/>
          <a:p>
            <a:fld id="{5E3299A8-99C8-4692-AE30-7B9530A8894D}" type="datetime1">
              <a:rPr lang="en-MY" smtClean="0"/>
              <a:t>11/12/2022</a:t>
            </a:fld>
            <a:endParaRPr lang="en-MY"/>
          </a:p>
        </p:txBody>
      </p:sp>
      <p:sp>
        <p:nvSpPr>
          <p:cNvPr id="8" name="Footer Placeholder 7">
            <a:extLst>
              <a:ext uri="{FF2B5EF4-FFF2-40B4-BE49-F238E27FC236}">
                <a16:creationId xmlns:a16="http://schemas.microsoft.com/office/drawing/2014/main" id="{A275D6B3-D790-4F25-8FB1-CDF2DC019745}"/>
              </a:ext>
            </a:extLst>
          </p:cNvPr>
          <p:cNvSpPr>
            <a:spLocks noGrp="1"/>
          </p:cNvSpPr>
          <p:nvPr>
            <p:ph type="ftr" sz="quarter" idx="11"/>
          </p:nvPr>
        </p:nvSpPr>
        <p:spPr/>
        <p:txBody>
          <a:bodyPr/>
          <a:lstStyle/>
          <a:p>
            <a:endParaRPr lang="en-MY"/>
          </a:p>
        </p:txBody>
      </p:sp>
      <p:sp>
        <p:nvSpPr>
          <p:cNvPr id="9" name="Slide Number Placeholder 8">
            <a:extLst>
              <a:ext uri="{FF2B5EF4-FFF2-40B4-BE49-F238E27FC236}">
                <a16:creationId xmlns:a16="http://schemas.microsoft.com/office/drawing/2014/main" id="{FD18F27A-1A5B-4038-801C-2154B6A4E4BE}"/>
              </a:ext>
            </a:extLst>
          </p:cNvPr>
          <p:cNvSpPr>
            <a:spLocks noGrp="1"/>
          </p:cNvSpPr>
          <p:nvPr>
            <p:ph type="sldNum" sz="quarter" idx="12"/>
          </p:nvPr>
        </p:nvSpPr>
        <p:spPr/>
        <p:txBody>
          <a:bodyPr/>
          <a:lstStyle/>
          <a:p>
            <a:fld id="{674017D6-2BAA-449D-BEA9-28190BE8E22D}" type="slidenum">
              <a:rPr lang="en-MY" smtClean="0"/>
              <a:t>‹#›</a:t>
            </a:fld>
            <a:endParaRPr lang="en-MY"/>
          </a:p>
        </p:txBody>
      </p:sp>
    </p:spTree>
    <p:extLst>
      <p:ext uri="{BB962C8B-B14F-4D97-AF65-F5344CB8AC3E}">
        <p14:creationId xmlns:p14="http://schemas.microsoft.com/office/powerpoint/2010/main" val="34315000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F0DED-2744-4B92-BAA2-585BFE3587C6}"/>
              </a:ext>
            </a:extLst>
          </p:cNvPr>
          <p:cNvSpPr>
            <a:spLocks noGrp="1"/>
          </p:cNvSpPr>
          <p:nvPr>
            <p:ph type="title"/>
          </p:nvPr>
        </p:nvSpPr>
        <p:spPr/>
        <p:txBody>
          <a:bodyPr/>
          <a:lstStyle/>
          <a:p>
            <a:r>
              <a:rPr lang="en-US"/>
              <a:t>Click to edit Master title style</a:t>
            </a:r>
            <a:endParaRPr lang="en-MY"/>
          </a:p>
        </p:txBody>
      </p:sp>
      <p:sp>
        <p:nvSpPr>
          <p:cNvPr id="3" name="Date Placeholder 2">
            <a:extLst>
              <a:ext uri="{FF2B5EF4-FFF2-40B4-BE49-F238E27FC236}">
                <a16:creationId xmlns:a16="http://schemas.microsoft.com/office/drawing/2014/main" id="{242D62CF-929E-4D23-91C4-AC7E3A57AEB6}"/>
              </a:ext>
            </a:extLst>
          </p:cNvPr>
          <p:cNvSpPr>
            <a:spLocks noGrp="1"/>
          </p:cNvSpPr>
          <p:nvPr>
            <p:ph type="dt" sz="half" idx="10"/>
          </p:nvPr>
        </p:nvSpPr>
        <p:spPr/>
        <p:txBody>
          <a:bodyPr/>
          <a:lstStyle/>
          <a:p>
            <a:fld id="{F9E8AB34-0127-42A3-B85B-BAC4C97A20A6}" type="datetime1">
              <a:rPr lang="en-MY" smtClean="0"/>
              <a:t>11/12/2022</a:t>
            </a:fld>
            <a:endParaRPr lang="en-MY"/>
          </a:p>
        </p:txBody>
      </p:sp>
      <p:sp>
        <p:nvSpPr>
          <p:cNvPr id="4" name="Footer Placeholder 3">
            <a:extLst>
              <a:ext uri="{FF2B5EF4-FFF2-40B4-BE49-F238E27FC236}">
                <a16:creationId xmlns:a16="http://schemas.microsoft.com/office/drawing/2014/main" id="{C6723BCC-8A96-412A-8FCA-AFBF8C50AF5C}"/>
              </a:ext>
            </a:extLst>
          </p:cNvPr>
          <p:cNvSpPr>
            <a:spLocks noGrp="1"/>
          </p:cNvSpPr>
          <p:nvPr>
            <p:ph type="ftr" sz="quarter" idx="11"/>
          </p:nvPr>
        </p:nvSpPr>
        <p:spPr/>
        <p:txBody>
          <a:bodyPr/>
          <a:lstStyle/>
          <a:p>
            <a:endParaRPr lang="en-MY"/>
          </a:p>
        </p:txBody>
      </p:sp>
      <p:sp>
        <p:nvSpPr>
          <p:cNvPr id="5" name="Slide Number Placeholder 4">
            <a:extLst>
              <a:ext uri="{FF2B5EF4-FFF2-40B4-BE49-F238E27FC236}">
                <a16:creationId xmlns:a16="http://schemas.microsoft.com/office/drawing/2014/main" id="{8486677C-93FB-429F-B400-D68F03EB9B90}"/>
              </a:ext>
            </a:extLst>
          </p:cNvPr>
          <p:cNvSpPr>
            <a:spLocks noGrp="1"/>
          </p:cNvSpPr>
          <p:nvPr>
            <p:ph type="sldNum" sz="quarter" idx="12"/>
          </p:nvPr>
        </p:nvSpPr>
        <p:spPr/>
        <p:txBody>
          <a:bodyPr/>
          <a:lstStyle/>
          <a:p>
            <a:fld id="{674017D6-2BAA-449D-BEA9-28190BE8E22D}" type="slidenum">
              <a:rPr lang="en-MY" smtClean="0"/>
              <a:t>‹#›</a:t>
            </a:fld>
            <a:endParaRPr lang="en-MY"/>
          </a:p>
        </p:txBody>
      </p:sp>
    </p:spTree>
    <p:extLst>
      <p:ext uri="{BB962C8B-B14F-4D97-AF65-F5344CB8AC3E}">
        <p14:creationId xmlns:p14="http://schemas.microsoft.com/office/powerpoint/2010/main" val="9606836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E1C7F6-26D4-4F68-B9C0-0B2BFDAE6D29}"/>
              </a:ext>
            </a:extLst>
          </p:cNvPr>
          <p:cNvSpPr>
            <a:spLocks noGrp="1"/>
          </p:cNvSpPr>
          <p:nvPr>
            <p:ph type="dt" sz="half" idx="10"/>
          </p:nvPr>
        </p:nvSpPr>
        <p:spPr/>
        <p:txBody>
          <a:bodyPr/>
          <a:lstStyle/>
          <a:p>
            <a:fld id="{410D77F9-7CCE-45E2-AE05-1F59C82624D1}" type="datetime1">
              <a:rPr lang="en-MY" smtClean="0"/>
              <a:t>11/12/2022</a:t>
            </a:fld>
            <a:endParaRPr lang="en-MY"/>
          </a:p>
        </p:txBody>
      </p:sp>
      <p:sp>
        <p:nvSpPr>
          <p:cNvPr id="3" name="Footer Placeholder 2">
            <a:extLst>
              <a:ext uri="{FF2B5EF4-FFF2-40B4-BE49-F238E27FC236}">
                <a16:creationId xmlns:a16="http://schemas.microsoft.com/office/drawing/2014/main" id="{C85ADA19-F488-48BD-8ABE-533CB493513C}"/>
              </a:ext>
            </a:extLst>
          </p:cNvPr>
          <p:cNvSpPr>
            <a:spLocks noGrp="1"/>
          </p:cNvSpPr>
          <p:nvPr>
            <p:ph type="ftr" sz="quarter" idx="11"/>
          </p:nvPr>
        </p:nvSpPr>
        <p:spPr/>
        <p:txBody>
          <a:bodyPr/>
          <a:lstStyle/>
          <a:p>
            <a:endParaRPr lang="en-MY"/>
          </a:p>
        </p:txBody>
      </p:sp>
      <p:sp>
        <p:nvSpPr>
          <p:cNvPr id="4" name="Slide Number Placeholder 3">
            <a:extLst>
              <a:ext uri="{FF2B5EF4-FFF2-40B4-BE49-F238E27FC236}">
                <a16:creationId xmlns:a16="http://schemas.microsoft.com/office/drawing/2014/main" id="{20C2C3D6-0A33-4330-B011-D0A3228561E9}"/>
              </a:ext>
            </a:extLst>
          </p:cNvPr>
          <p:cNvSpPr>
            <a:spLocks noGrp="1"/>
          </p:cNvSpPr>
          <p:nvPr>
            <p:ph type="sldNum" sz="quarter" idx="12"/>
          </p:nvPr>
        </p:nvSpPr>
        <p:spPr/>
        <p:txBody>
          <a:bodyPr/>
          <a:lstStyle/>
          <a:p>
            <a:fld id="{674017D6-2BAA-449D-BEA9-28190BE8E22D}" type="slidenum">
              <a:rPr lang="en-MY" smtClean="0"/>
              <a:t>‹#›</a:t>
            </a:fld>
            <a:endParaRPr lang="en-MY"/>
          </a:p>
        </p:txBody>
      </p:sp>
    </p:spTree>
    <p:extLst>
      <p:ext uri="{BB962C8B-B14F-4D97-AF65-F5344CB8AC3E}">
        <p14:creationId xmlns:p14="http://schemas.microsoft.com/office/powerpoint/2010/main" val="1965077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8C8FD7-0D57-40CA-9CE6-CD54CCB50C2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a:extLst>
              <a:ext uri="{FF2B5EF4-FFF2-40B4-BE49-F238E27FC236}">
                <a16:creationId xmlns:a16="http://schemas.microsoft.com/office/drawing/2014/main" id="{E6990062-1E8B-4E22-8FA3-C749FC57C56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Text Placeholder 3">
            <a:extLst>
              <a:ext uri="{FF2B5EF4-FFF2-40B4-BE49-F238E27FC236}">
                <a16:creationId xmlns:a16="http://schemas.microsoft.com/office/drawing/2014/main" id="{262873BB-053C-472F-AF42-206A519617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2C3621-A49D-458F-AF2A-980978455133}"/>
              </a:ext>
            </a:extLst>
          </p:cNvPr>
          <p:cNvSpPr>
            <a:spLocks noGrp="1"/>
          </p:cNvSpPr>
          <p:nvPr>
            <p:ph type="dt" sz="half" idx="10"/>
          </p:nvPr>
        </p:nvSpPr>
        <p:spPr/>
        <p:txBody>
          <a:bodyPr/>
          <a:lstStyle/>
          <a:p>
            <a:fld id="{AFFA5CDF-C8F9-4B7F-B7B0-A57466217FB6}" type="datetime1">
              <a:rPr lang="en-MY" smtClean="0"/>
              <a:t>11/12/2022</a:t>
            </a:fld>
            <a:endParaRPr lang="en-MY"/>
          </a:p>
        </p:txBody>
      </p:sp>
      <p:sp>
        <p:nvSpPr>
          <p:cNvPr id="6" name="Footer Placeholder 5">
            <a:extLst>
              <a:ext uri="{FF2B5EF4-FFF2-40B4-BE49-F238E27FC236}">
                <a16:creationId xmlns:a16="http://schemas.microsoft.com/office/drawing/2014/main" id="{E374D085-F94A-48A9-9145-1D4E48370E62}"/>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B53FB00E-1CA8-495B-B3AD-84DCE3FA4A88}"/>
              </a:ext>
            </a:extLst>
          </p:cNvPr>
          <p:cNvSpPr>
            <a:spLocks noGrp="1"/>
          </p:cNvSpPr>
          <p:nvPr>
            <p:ph type="sldNum" sz="quarter" idx="12"/>
          </p:nvPr>
        </p:nvSpPr>
        <p:spPr/>
        <p:txBody>
          <a:bodyPr/>
          <a:lstStyle/>
          <a:p>
            <a:fld id="{674017D6-2BAA-449D-BEA9-28190BE8E22D}" type="slidenum">
              <a:rPr lang="en-MY" smtClean="0"/>
              <a:t>‹#›</a:t>
            </a:fld>
            <a:endParaRPr lang="en-MY"/>
          </a:p>
        </p:txBody>
      </p:sp>
    </p:spTree>
    <p:extLst>
      <p:ext uri="{BB962C8B-B14F-4D97-AF65-F5344CB8AC3E}">
        <p14:creationId xmlns:p14="http://schemas.microsoft.com/office/powerpoint/2010/main" val="31230144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901023-A95A-42D3-8E93-25DE3B57A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a:extLst>
              <a:ext uri="{FF2B5EF4-FFF2-40B4-BE49-F238E27FC236}">
                <a16:creationId xmlns:a16="http://schemas.microsoft.com/office/drawing/2014/main" id="{BBAD5867-392A-4B52-88AF-1958EFF39F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a:extLst>
              <a:ext uri="{FF2B5EF4-FFF2-40B4-BE49-F238E27FC236}">
                <a16:creationId xmlns:a16="http://schemas.microsoft.com/office/drawing/2014/main" id="{F71E1286-35C0-47BB-A0E7-0064C81319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CE2316D-4CCF-46DE-AEC2-27B41EDFEAF1}"/>
              </a:ext>
            </a:extLst>
          </p:cNvPr>
          <p:cNvSpPr>
            <a:spLocks noGrp="1"/>
          </p:cNvSpPr>
          <p:nvPr>
            <p:ph type="dt" sz="half" idx="10"/>
          </p:nvPr>
        </p:nvSpPr>
        <p:spPr/>
        <p:txBody>
          <a:bodyPr/>
          <a:lstStyle/>
          <a:p>
            <a:fld id="{17DE4271-380D-4934-9419-8DF8F2F8DEF5}" type="datetime1">
              <a:rPr lang="en-MY" smtClean="0"/>
              <a:t>11/12/2022</a:t>
            </a:fld>
            <a:endParaRPr lang="en-MY"/>
          </a:p>
        </p:txBody>
      </p:sp>
      <p:sp>
        <p:nvSpPr>
          <p:cNvPr id="6" name="Footer Placeholder 5">
            <a:extLst>
              <a:ext uri="{FF2B5EF4-FFF2-40B4-BE49-F238E27FC236}">
                <a16:creationId xmlns:a16="http://schemas.microsoft.com/office/drawing/2014/main" id="{62C3D119-13D5-40E2-8998-B1C9A03A084B}"/>
              </a:ext>
            </a:extLst>
          </p:cNvPr>
          <p:cNvSpPr>
            <a:spLocks noGrp="1"/>
          </p:cNvSpPr>
          <p:nvPr>
            <p:ph type="ftr" sz="quarter" idx="11"/>
          </p:nvPr>
        </p:nvSpPr>
        <p:spPr/>
        <p:txBody>
          <a:bodyPr/>
          <a:lstStyle/>
          <a:p>
            <a:endParaRPr lang="en-MY"/>
          </a:p>
        </p:txBody>
      </p:sp>
      <p:sp>
        <p:nvSpPr>
          <p:cNvPr id="7" name="Slide Number Placeholder 6">
            <a:extLst>
              <a:ext uri="{FF2B5EF4-FFF2-40B4-BE49-F238E27FC236}">
                <a16:creationId xmlns:a16="http://schemas.microsoft.com/office/drawing/2014/main" id="{89C17CC2-84C8-42FB-AA1A-8674C2876862}"/>
              </a:ext>
            </a:extLst>
          </p:cNvPr>
          <p:cNvSpPr>
            <a:spLocks noGrp="1"/>
          </p:cNvSpPr>
          <p:nvPr>
            <p:ph type="sldNum" sz="quarter" idx="12"/>
          </p:nvPr>
        </p:nvSpPr>
        <p:spPr/>
        <p:txBody>
          <a:bodyPr/>
          <a:lstStyle/>
          <a:p>
            <a:fld id="{674017D6-2BAA-449D-BEA9-28190BE8E22D}" type="slidenum">
              <a:rPr lang="en-MY" smtClean="0"/>
              <a:t>‹#›</a:t>
            </a:fld>
            <a:endParaRPr lang="en-MY"/>
          </a:p>
        </p:txBody>
      </p:sp>
    </p:spTree>
    <p:extLst>
      <p:ext uri="{BB962C8B-B14F-4D97-AF65-F5344CB8AC3E}">
        <p14:creationId xmlns:p14="http://schemas.microsoft.com/office/powerpoint/2010/main" val="27201515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DABE69-F8AC-4AC3-81DF-A04F525D9F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a:extLst>
              <a:ext uri="{FF2B5EF4-FFF2-40B4-BE49-F238E27FC236}">
                <a16:creationId xmlns:a16="http://schemas.microsoft.com/office/drawing/2014/main" id="{0405AFD2-8A87-4901-B64D-7CB47D0E47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Y"/>
          </a:p>
        </p:txBody>
      </p:sp>
      <p:sp>
        <p:nvSpPr>
          <p:cNvPr id="4" name="Date Placeholder 3">
            <a:extLst>
              <a:ext uri="{FF2B5EF4-FFF2-40B4-BE49-F238E27FC236}">
                <a16:creationId xmlns:a16="http://schemas.microsoft.com/office/drawing/2014/main" id="{075F19CC-C59C-46F3-9FB2-70C7167481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E8CEA9-5CDF-47FA-8A88-9520A7AA4013}" type="datetime1">
              <a:rPr lang="en-MY" smtClean="0"/>
              <a:t>11/12/2022</a:t>
            </a:fld>
            <a:endParaRPr lang="en-MY"/>
          </a:p>
        </p:txBody>
      </p:sp>
      <p:sp>
        <p:nvSpPr>
          <p:cNvPr id="5" name="Footer Placeholder 4">
            <a:extLst>
              <a:ext uri="{FF2B5EF4-FFF2-40B4-BE49-F238E27FC236}">
                <a16:creationId xmlns:a16="http://schemas.microsoft.com/office/drawing/2014/main" id="{405E8846-9884-4ABA-9614-ACAAED7CC5C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a:extLst>
              <a:ext uri="{FF2B5EF4-FFF2-40B4-BE49-F238E27FC236}">
                <a16:creationId xmlns:a16="http://schemas.microsoft.com/office/drawing/2014/main" id="{47D278E1-B595-484A-8EB1-B32BF322CFA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4017D6-2BAA-449D-BEA9-28190BE8E22D}" type="slidenum">
              <a:rPr lang="en-MY" smtClean="0"/>
              <a:t>‹#›</a:t>
            </a:fld>
            <a:endParaRPr lang="en-MY" dirty="0"/>
          </a:p>
        </p:txBody>
      </p:sp>
    </p:spTree>
    <p:extLst>
      <p:ext uri="{BB962C8B-B14F-4D97-AF65-F5344CB8AC3E}">
        <p14:creationId xmlns:p14="http://schemas.microsoft.com/office/powerpoint/2010/main" val="28065062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slideLayout" Target="../slideLayouts/slideLayout2.xml"/><Relationship Id="rId1" Type="http://schemas.openxmlformats.org/officeDocument/2006/relationships/video" Target="https://www.youtube.com/embed/UKN4VMOenNM?feature=oembe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comments" Target="../comments/comment1.xml"/><Relationship Id="rId4" Type="http://schemas.openxmlformats.org/officeDocument/2006/relationships/image" Target="../media/image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6" name="Rectangle 92">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20 years of NoCs | SIGARCH">
            <a:extLst>
              <a:ext uri="{FF2B5EF4-FFF2-40B4-BE49-F238E27FC236}">
                <a16:creationId xmlns:a16="http://schemas.microsoft.com/office/drawing/2014/main" id="{05B768E6-13F2-44AD-A116-7FDC9FD1726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665" t="9091" r="32698"/>
          <a:stretch/>
        </p:blipFill>
        <p:spPr bwMode="auto">
          <a:xfrm>
            <a:off x="3523488" y="10"/>
            <a:ext cx="8668512" cy="6857990"/>
          </a:xfrm>
          <a:prstGeom prst="rect">
            <a:avLst/>
          </a:prstGeom>
          <a:noFill/>
          <a:extLst>
            <a:ext uri="{909E8E84-426E-40DD-AFC4-6F175D3DCCD1}">
              <a14:hiddenFill xmlns:a14="http://schemas.microsoft.com/office/drawing/2010/main">
                <a:solidFill>
                  <a:srgbClr val="FFFFFF"/>
                </a:solidFill>
              </a14:hiddenFill>
            </a:ext>
          </a:extLst>
        </p:spPr>
      </p:pic>
      <p:sp>
        <p:nvSpPr>
          <p:cNvPr id="95" name="Rectangle 94">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606A418-C1C7-4757-B82A-6E0887CD135B}"/>
              </a:ext>
            </a:extLst>
          </p:cNvPr>
          <p:cNvSpPr>
            <a:spLocks noGrp="1"/>
          </p:cNvSpPr>
          <p:nvPr>
            <p:ph type="ctrTitle"/>
          </p:nvPr>
        </p:nvSpPr>
        <p:spPr>
          <a:xfrm>
            <a:off x="477981" y="1122363"/>
            <a:ext cx="4023360" cy="3204134"/>
          </a:xfrm>
        </p:spPr>
        <p:txBody>
          <a:bodyPr anchor="b">
            <a:normAutofit/>
          </a:bodyPr>
          <a:lstStyle/>
          <a:p>
            <a:pPr algn="l"/>
            <a:r>
              <a:rPr lang="en-US" sz="4800" dirty="0"/>
              <a:t>Introduction</a:t>
            </a:r>
            <a:endParaRPr lang="en-MY" sz="4800" dirty="0"/>
          </a:p>
        </p:txBody>
      </p:sp>
      <p:sp>
        <p:nvSpPr>
          <p:cNvPr id="3" name="Subtitle 2">
            <a:extLst>
              <a:ext uri="{FF2B5EF4-FFF2-40B4-BE49-F238E27FC236}">
                <a16:creationId xmlns:a16="http://schemas.microsoft.com/office/drawing/2014/main" id="{174C632E-3D32-4142-AB20-D4AAECB44BC7}"/>
              </a:ext>
            </a:extLst>
          </p:cNvPr>
          <p:cNvSpPr>
            <a:spLocks noGrp="1"/>
          </p:cNvSpPr>
          <p:nvPr>
            <p:ph type="subTitle" idx="1"/>
          </p:nvPr>
        </p:nvSpPr>
        <p:spPr>
          <a:xfrm>
            <a:off x="477980" y="4872922"/>
            <a:ext cx="4023359" cy="1208141"/>
          </a:xfrm>
        </p:spPr>
        <p:txBody>
          <a:bodyPr>
            <a:normAutofit/>
          </a:bodyPr>
          <a:lstStyle/>
          <a:p>
            <a:pPr algn="l"/>
            <a:r>
              <a:rPr lang="en-MY" sz="2000" dirty="0"/>
              <a:t>KT44502</a:t>
            </a:r>
            <a:r>
              <a:rPr lang="en-US" sz="2000" dirty="0"/>
              <a:t> </a:t>
            </a:r>
            <a:r>
              <a:rPr lang="en-MY" sz="2000" dirty="0"/>
              <a:t>DISTRIBUTED SYSTEM</a:t>
            </a:r>
            <a:endParaRPr lang="en-US" sz="2000" dirty="0"/>
          </a:p>
          <a:p>
            <a:pPr algn="l"/>
            <a:r>
              <a:rPr lang="en-US" sz="2000" dirty="0"/>
              <a:t>Semester 1 2022/2023</a:t>
            </a:r>
            <a:endParaRPr lang="en-MY" sz="2000" dirty="0"/>
          </a:p>
        </p:txBody>
      </p:sp>
      <p:sp>
        <p:nvSpPr>
          <p:cNvPr id="97" name="Rectangle 9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9" name="Rectangle 9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46790903-1E76-4266-8007-B57404511557}"/>
              </a:ext>
            </a:extLst>
          </p:cNvPr>
          <p:cNvSpPr>
            <a:spLocks noGrp="1"/>
          </p:cNvSpPr>
          <p:nvPr>
            <p:ph type="sldNum" sz="quarter" idx="12"/>
          </p:nvPr>
        </p:nvSpPr>
        <p:spPr>
          <a:xfrm>
            <a:off x="8970819" y="6356350"/>
            <a:ext cx="2743200" cy="365125"/>
          </a:xfrm>
        </p:spPr>
        <p:txBody>
          <a:bodyPr>
            <a:normAutofit/>
          </a:bodyPr>
          <a:lstStyle/>
          <a:p>
            <a:pPr>
              <a:spcAft>
                <a:spcPts val="600"/>
              </a:spcAft>
            </a:pPr>
            <a:fld id="{674017D6-2BAA-449D-BEA9-28190BE8E22D}" type="slidenum">
              <a:rPr lang="en-MY">
                <a:solidFill>
                  <a:schemeClr val="bg1"/>
                </a:solidFill>
              </a:rPr>
              <a:pPr>
                <a:spcAft>
                  <a:spcPts val="600"/>
                </a:spcAft>
              </a:pPr>
              <a:t>1</a:t>
            </a:fld>
            <a:endParaRPr lang="en-MY">
              <a:solidFill>
                <a:schemeClr val="bg1"/>
              </a:solidFill>
            </a:endParaRPr>
          </a:p>
        </p:txBody>
      </p:sp>
    </p:spTree>
    <p:extLst>
      <p:ext uri="{BB962C8B-B14F-4D97-AF65-F5344CB8AC3E}">
        <p14:creationId xmlns:p14="http://schemas.microsoft.com/office/powerpoint/2010/main" val="41083629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400"/>
                                        <p:tgtEl>
                                          <p:spTgt spid="3">
                                            <p:txEl>
                                              <p:pRg st="1" end="1"/>
                                            </p:txEl>
                                          </p:spTgt>
                                        </p:tgtEl>
                                      </p:cBhvr>
                                    </p:animEffect>
                                  </p:childTnLst>
                                </p:cTn>
                              </p:par>
                              <p:par>
                                <p:cTn id="11" presetID="10" presetClass="entr" presetSubtype="0" fill="hold" grpId="0" nodeType="withEffect">
                                  <p:stCondLst>
                                    <p:cond delay="1000"/>
                                  </p:stCondLst>
                                  <p:iterate type="lt">
                                    <p:tmPct val="10000"/>
                                  </p:iterate>
                                  <p:childTnLst>
                                    <p:set>
                                      <p:cBhvr>
                                        <p:cTn id="12" dur="1" fill="hold">
                                          <p:stCondLst>
                                            <p:cond delay="0"/>
                                          </p:stCondLst>
                                        </p:cTn>
                                        <p:tgtEl>
                                          <p:spTgt spid="2"/>
                                        </p:tgtEl>
                                        <p:attrNameLst>
                                          <p:attrName>style.visibility</p:attrName>
                                        </p:attrNameLst>
                                      </p:cBhvr>
                                      <p:to>
                                        <p:strVal val="visible"/>
                                      </p:to>
                                    </p:set>
                                    <p:animEffect transition="in" filter="fade">
                                      <p:cBhvr>
                                        <p:cTn id="13"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9A605-296C-4933-AB08-83D6A499984B}"/>
              </a:ext>
            </a:extLst>
          </p:cNvPr>
          <p:cNvSpPr>
            <a:spLocks noGrp="1"/>
          </p:cNvSpPr>
          <p:nvPr>
            <p:ph type="title"/>
          </p:nvPr>
        </p:nvSpPr>
        <p:spPr/>
        <p:txBody>
          <a:bodyPr/>
          <a:lstStyle/>
          <a:p>
            <a:endParaRPr lang="en-MY" dirty="0"/>
          </a:p>
        </p:txBody>
      </p:sp>
      <p:sp>
        <p:nvSpPr>
          <p:cNvPr id="3" name="Content Placeholder 2">
            <a:extLst>
              <a:ext uri="{FF2B5EF4-FFF2-40B4-BE49-F238E27FC236}">
                <a16:creationId xmlns:a16="http://schemas.microsoft.com/office/drawing/2014/main" id="{B89D5517-EED9-4398-A000-4D43730EBC38}"/>
              </a:ext>
            </a:extLst>
          </p:cNvPr>
          <p:cNvSpPr>
            <a:spLocks noGrp="1"/>
          </p:cNvSpPr>
          <p:nvPr>
            <p:ph idx="1"/>
          </p:nvPr>
        </p:nvSpPr>
        <p:spPr/>
        <p:txBody>
          <a:bodyPr/>
          <a:lstStyle/>
          <a:p>
            <a:endParaRPr lang="en-MY"/>
          </a:p>
        </p:txBody>
      </p:sp>
      <p:pic>
        <p:nvPicPr>
          <p:cNvPr id="5" name="Picture 4">
            <a:extLst>
              <a:ext uri="{FF2B5EF4-FFF2-40B4-BE49-F238E27FC236}">
                <a16:creationId xmlns:a16="http://schemas.microsoft.com/office/drawing/2014/main" id="{C4F644B0-EEBA-417A-B6F5-A9B6B2D5A6E5}"/>
              </a:ext>
            </a:extLst>
          </p:cNvPr>
          <p:cNvPicPr>
            <a:picLocks noChangeAspect="1"/>
          </p:cNvPicPr>
          <p:nvPr/>
        </p:nvPicPr>
        <p:blipFill>
          <a:blip r:embed="rId2"/>
          <a:stretch>
            <a:fillRect/>
          </a:stretch>
        </p:blipFill>
        <p:spPr>
          <a:xfrm>
            <a:off x="719024" y="177087"/>
            <a:ext cx="10753952" cy="6503825"/>
          </a:xfrm>
          <a:prstGeom prst="rect">
            <a:avLst/>
          </a:prstGeom>
        </p:spPr>
      </p:pic>
      <p:sp>
        <p:nvSpPr>
          <p:cNvPr id="6" name="Slide Number Placeholder 5">
            <a:extLst>
              <a:ext uri="{FF2B5EF4-FFF2-40B4-BE49-F238E27FC236}">
                <a16:creationId xmlns:a16="http://schemas.microsoft.com/office/drawing/2014/main" id="{791ABD29-DBFB-4A9E-AC63-D539C9F79B5A}"/>
              </a:ext>
            </a:extLst>
          </p:cNvPr>
          <p:cNvSpPr>
            <a:spLocks noGrp="1"/>
          </p:cNvSpPr>
          <p:nvPr>
            <p:ph type="sldNum" sz="quarter" idx="12"/>
          </p:nvPr>
        </p:nvSpPr>
        <p:spPr/>
        <p:txBody>
          <a:bodyPr/>
          <a:lstStyle/>
          <a:p>
            <a:fld id="{674017D6-2BAA-449D-BEA9-28190BE8E22D}" type="slidenum">
              <a:rPr lang="en-MY" smtClean="0"/>
              <a:t>10</a:t>
            </a:fld>
            <a:endParaRPr lang="en-MY"/>
          </a:p>
        </p:txBody>
      </p:sp>
    </p:spTree>
    <p:extLst>
      <p:ext uri="{BB962C8B-B14F-4D97-AF65-F5344CB8AC3E}">
        <p14:creationId xmlns:p14="http://schemas.microsoft.com/office/powerpoint/2010/main" val="32672587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2172D0-6889-40CF-B6C1-14C8CA90228E}"/>
              </a:ext>
            </a:extLst>
          </p:cNvPr>
          <p:cNvSpPr>
            <a:spLocks noGrp="1"/>
          </p:cNvSpPr>
          <p:nvPr>
            <p:ph type="title"/>
          </p:nvPr>
        </p:nvSpPr>
        <p:spPr>
          <a:xfrm>
            <a:off x="640080" y="329184"/>
            <a:ext cx="6894576" cy="1783080"/>
          </a:xfrm>
        </p:spPr>
        <p:txBody>
          <a:bodyPr anchor="b">
            <a:normAutofit/>
          </a:bodyPr>
          <a:lstStyle/>
          <a:p>
            <a:r>
              <a:rPr lang="en-US" sz="5400"/>
              <a:t>Other examples</a:t>
            </a:r>
            <a:endParaRPr lang="en-MY" sz="5400"/>
          </a:p>
        </p:txBody>
      </p:sp>
      <p:sp>
        <p:nvSpPr>
          <p:cNvPr id="21"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6CEE1486-3F3A-4F26-98E5-A03801FEBA3B}"/>
              </a:ext>
            </a:extLst>
          </p:cNvPr>
          <p:cNvSpPr>
            <a:spLocks noGrp="1"/>
          </p:cNvSpPr>
          <p:nvPr>
            <p:ph idx="1"/>
          </p:nvPr>
        </p:nvSpPr>
        <p:spPr>
          <a:xfrm>
            <a:off x="640080" y="2706624"/>
            <a:ext cx="6894576" cy="3483864"/>
          </a:xfrm>
        </p:spPr>
        <p:txBody>
          <a:bodyPr>
            <a:normAutofit/>
          </a:bodyPr>
          <a:lstStyle/>
          <a:p>
            <a:r>
              <a:rPr lang="en-US" sz="2200"/>
              <a:t>In juggling a 3 balls by a person</a:t>
            </a:r>
          </a:p>
          <a:p>
            <a:pPr lvl="1"/>
            <a:r>
              <a:rPr lang="en-US" sz="2200"/>
              <a:t>How is it performed?</a:t>
            </a:r>
          </a:p>
          <a:p>
            <a:r>
              <a:rPr lang="en-US" sz="2200"/>
              <a:t>In construction of houses or buildings</a:t>
            </a:r>
          </a:p>
          <a:p>
            <a:pPr lvl="1"/>
            <a:r>
              <a:rPr lang="en-US" sz="2200"/>
              <a:t>What tasks?</a:t>
            </a:r>
          </a:p>
          <a:p>
            <a:r>
              <a:rPr lang="en-US" sz="2200"/>
              <a:t>In manufacturing</a:t>
            </a:r>
          </a:p>
          <a:p>
            <a:pPr lvl="1"/>
            <a:r>
              <a:rPr lang="en-US" sz="2200"/>
              <a:t>What example?</a:t>
            </a:r>
          </a:p>
          <a:p>
            <a:r>
              <a:rPr lang="en-US" sz="2200"/>
              <a:t>In customer service such as call center</a:t>
            </a:r>
          </a:p>
          <a:p>
            <a:pPr lvl="1"/>
            <a:r>
              <a:rPr lang="en-US" sz="2200"/>
              <a:t>How parallel is achieved?</a:t>
            </a:r>
            <a:endParaRPr lang="en-MY" sz="2200"/>
          </a:p>
        </p:txBody>
      </p:sp>
      <p:pic>
        <p:nvPicPr>
          <p:cNvPr id="13" name="Picture 2" descr="Eklavya's Blog - How to juggle 3 balls in 1 hand">
            <a:extLst>
              <a:ext uri="{FF2B5EF4-FFF2-40B4-BE49-F238E27FC236}">
                <a16:creationId xmlns:a16="http://schemas.microsoft.com/office/drawing/2014/main" id="{61205CF6-E21B-4D47-8414-25F92DB7116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27089" y="731036"/>
            <a:ext cx="2286646" cy="342996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ascade (juggling) - Wikipedia">
            <a:extLst>
              <a:ext uri="{FF2B5EF4-FFF2-40B4-BE49-F238E27FC236}">
                <a16:creationId xmlns:a16="http://schemas.microsoft.com/office/drawing/2014/main" id="{57717272-D4D5-4A74-B73B-FFD1F3CCB7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113735" y="1787705"/>
            <a:ext cx="1736930" cy="2176272"/>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304B3B1-6335-476C-B37E-8F17324BEE86}"/>
              </a:ext>
            </a:extLst>
          </p:cNvPr>
          <p:cNvSpPr>
            <a:spLocks noGrp="1"/>
          </p:cNvSpPr>
          <p:nvPr>
            <p:ph type="sldNum" sz="quarter" idx="12"/>
          </p:nvPr>
        </p:nvSpPr>
        <p:spPr>
          <a:xfrm>
            <a:off x="8610600" y="6356350"/>
            <a:ext cx="2743200" cy="365125"/>
          </a:xfrm>
        </p:spPr>
        <p:txBody>
          <a:bodyPr>
            <a:normAutofit/>
          </a:bodyPr>
          <a:lstStyle/>
          <a:p>
            <a:pPr>
              <a:spcAft>
                <a:spcPts val="600"/>
              </a:spcAft>
            </a:pPr>
            <a:fld id="{674017D6-2BAA-449D-BEA9-28190BE8E22D}" type="slidenum">
              <a:rPr lang="en-MY" smtClean="0"/>
              <a:pPr>
                <a:spcAft>
                  <a:spcPts val="600"/>
                </a:spcAft>
              </a:pPr>
              <a:t>11</a:t>
            </a:fld>
            <a:endParaRPr lang="en-MY"/>
          </a:p>
        </p:txBody>
      </p:sp>
    </p:spTree>
    <p:extLst>
      <p:ext uri="{BB962C8B-B14F-4D97-AF65-F5344CB8AC3E}">
        <p14:creationId xmlns:p14="http://schemas.microsoft.com/office/powerpoint/2010/main" val="2985336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7B57EE-9712-4E08-A7B0-2E313F1615D2}"/>
              </a:ext>
            </a:extLst>
          </p:cNvPr>
          <p:cNvSpPr>
            <a:spLocks noGrp="1"/>
          </p:cNvSpPr>
          <p:nvPr>
            <p:ph type="title"/>
          </p:nvPr>
        </p:nvSpPr>
        <p:spPr>
          <a:xfrm>
            <a:off x="838200" y="365125"/>
            <a:ext cx="10515600" cy="1325563"/>
          </a:xfrm>
        </p:spPr>
        <p:txBody>
          <a:bodyPr>
            <a:normAutofit/>
          </a:bodyPr>
          <a:lstStyle/>
          <a:p>
            <a:r>
              <a:rPr lang="en-US" sz="5400"/>
              <a:t>Activity</a:t>
            </a:r>
            <a:endParaRPr lang="en-MY" sz="5400"/>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F6160A-C36D-40EC-86D4-C06B4E5AB2FA}"/>
              </a:ext>
            </a:extLst>
          </p:cNvPr>
          <p:cNvSpPr>
            <a:spLocks noGrp="1"/>
          </p:cNvSpPr>
          <p:nvPr>
            <p:ph idx="1"/>
          </p:nvPr>
        </p:nvSpPr>
        <p:spPr>
          <a:xfrm>
            <a:off x="838200" y="1929384"/>
            <a:ext cx="10515600" cy="4251960"/>
          </a:xfrm>
        </p:spPr>
        <p:txBody>
          <a:bodyPr>
            <a:normAutofit/>
          </a:bodyPr>
          <a:lstStyle/>
          <a:p>
            <a:r>
              <a:rPr lang="en-US" sz="2200"/>
              <a:t>Give your own example, each for concurrent and parallel application/process</a:t>
            </a:r>
          </a:p>
          <a:p>
            <a:r>
              <a:rPr lang="en-US" sz="2200"/>
              <a:t>When is it become concurrent and parallel?</a:t>
            </a:r>
          </a:p>
          <a:p>
            <a:endParaRPr lang="en-US" sz="2200"/>
          </a:p>
          <a:p>
            <a:r>
              <a:rPr lang="en-US" sz="2200"/>
              <a:t>Questions</a:t>
            </a:r>
          </a:p>
          <a:p>
            <a:pPr lvl="1"/>
            <a:r>
              <a:rPr lang="en-US" sz="2200"/>
              <a:t>Is a parallel application a concurrent application?</a:t>
            </a:r>
          </a:p>
          <a:p>
            <a:pPr lvl="1"/>
            <a:r>
              <a:rPr lang="en-US" sz="2200"/>
              <a:t>Is a parallel application run with one processor parallel?  Why or why not?</a:t>
            </a:r>
          </a:p>
          <a:p>
            <a:pPr lvl="1"/>
            <a:r>
              <a:rPr lang="en-US" sz="2200"/>
              <a:t>Where can you find concurrency?</a:t>
            </a:r>
          </a:p>
          <a:p>
            <a:pPr lvl="1"/>
            <a:r>
              <a:rPr lang="en-US" sz="2200"/>
              <a:t>How is concurrency expressed to exploit parallel systems?</a:t>
            </a:r>
          </a:p>
          <a:p>
            <a:pPr lvl="1"/>
            <a:endParaRPr lang="en-US" sz="2200"/>
          </a:p>
          <a:p>
            <a:pPr marL="0" indent="0">
              <a:buNone/>
            </a:pPr>
            <a:endParaRPr lang="en-MY" sz="2200"/>
          </a:p>
        </p:txBody>
      </p:sp>
      <p:sp>
        <p:nvSpPr>
          <p:cNvPr id="4" name="Slide Number Placeholder 3">
            <a:extLst>
              <a:ext uri="{FF2B5EF4-FFF2-40B4-BE49-F238E27FC236}">
                <a16:creationId xmlns:a16="http://schemas.microsoft.com/office/drawing/2014/main" id="{993E14B2-728B-411B-8770-2F02DDDC84CA}"/>
              </a:ext>
            </a:extLst>
          </p:cNvPr>
          <p:cNvSpPr>
            <a:spLocks noGrp="1"/>
          </p:cNvSpPr>
          <p:nvPr>
            <p:ph type="sldNum" sz="quarter" idx="12"/>
          </p:nvPr>
        </p:nvSpPr>
        <p:spPr>
          <a:xfrm>
            <a:off x="8610600" y="6356350"/>
            <a:ext cx="2743200" cy="365125"/>
          </a:xfrm>
        </p:spPr>
        <p:txBody>
          <a:bodyPr>
            <a:normAutofit/>
          </a:bodyPr>
          <a:lstStyle/>
          <a:p>
            <a:pPr>
              <a:spcAft>
                <a:spcPts val="600"/>
              </a:spcAft>
            </a:pPr>
            <a:fld id="{674017D6-2BAA-449D-BEA9-28190BE8E22D}" type="slidenum">
              <a:rPr lang="en-MY" smtClean="0"/>
              <a:pPr>
                <a:spcAft>
                  <a:spcPts val="600"/>
                </a:spcAft>
              </a:pPr>
              <a:t>12</a:t>
            </a:fld>
            <a:endParaRPr lang="en-MY"/>
          </a:p>
        </p:txBody>
      </p:sp>
    </p:spTree>
    <p:extLst>
      <p:ext uri="{BB962C8B-B14F-4D97-AF65-F5344CB8AC3E}">
        <p14:creationId xmlns:p14="http://schemas.microsoft.com/office/powerpoint/2010/main" val="10853947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325C20-CBD7-4035-A19E-72E2E6B48EDC}"/>
              </a:ext>
            </a:extLst>
          </p:cNvPr>
          <p:cNvSpPr>
            <a:spLocks noGrp="1"/>
          </p:cNvSpPr>
          <p:nvPr>
            <p:ph type="title"/>
          </p:nvPr>
        </p:nvSpPr>
        <p:spPr>
          <a:xfrm>
            <a:off x="838200" y="365125"/>
            <a:ext cx="10515600" cy="1325563"/>
          </a:xfrm>
        </p:spPr>
        <p:txBody>
          <a:bodyPr>
            <a:normAutofit/>
          </a:bodyPr>
          <a:lstStyle/>
          <a:p>
            <a:r>
              <a:rPr lang="en-US" sz="5400" dirty="0"/>
              <a:t>Why Parallel Processing?</a:t>
            </a:r>
            <a:endParaRPr lang="en-MY" sz="5400" dirty="0"/>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4244FE10-5A68-4575-A8DE-84F6068A64CC}"/>
              </a:ext>
            </a:extLst>
          </p:cNvPr>
          <p:cNvSpPr>
            <a:spLocks noGrp="1"/>
          </p:cNvSpPr>
          <p:nvPr>
            <p:ph idx="1"/>
          </p:nvPr>
        </p:nvSpPr>
        <p:spPr>
          <a:xfrm>
            <a:off x="838200" y="1929384"/>
            <a:ext cx="10515600" cy="4251960"/>
          </a:xfrm>
        </p:spPr>
        <p:txBody>
          <a:bodyPr>
            <a:normAutofit/>
          </a:bodyPr>
          <a:lstStyle/>
          <a:p>
            <a:r>
              <a:rPr lang="en-US" sz="2200" dirty="0"/>
              <a:t>Two primary reasons (both performance related)</a:t>
            </a:r>
          </a:p>
          <a:p>
            <a:pPr lvl="1"/>
            <a:r>
              <a:rPr lang="en-US" sz="2200" dirty="0"/>
              <a:t>Faster time to solution (response time)</a:t>
            </a:r>
          </a:p>
          <a:p>
            <a:pPr lvl="1"/>
            <a:r>
              <a:rPr lang="en-US" sz="2200" dirty="0"/>
              <a:t>Solve bigger computing problems (in same time)</a:t>
            </a:r>
          </a:p>
          <a:p>
            <a:r>
              <a:rPr lang="en-US" sz="2200" dirty="0"/>
              <a:t>Other factors motivate parallel processing</a:t>
            </a:r>
          </a:p>
          <a:p>
            <a:pPr lvl="1"/>
            <a:r>
              <a:rPr lang="en-US" sz="2200" dirty="0"/>
              <a:t>Effective use of machine resources  Cost efficiencies</a:t>
            </a:r>
          </a:p>
          <a:p>
            <a:pPr lvl="1"/>
            <a:r>
              <a:rPr lang="en-US" sz="2200" dirty="0"/>
              <a:t>Overcoming memory constraints</a:t>
            </a:r>
          </a:p>
          <a:p>
            <a:r>
              <a:rPr lang="en-US" sz="2200" dirty="0"/>
              <a:t>Serial machines have inherent limitations</a:t>
            </a:r>
          </a:p>
          <a:p>
            <a:pPr lvl="1"/>
            <a:r>
              <a:rPr lang="en-US" sz="2200" dirty="0"/>
              <a:t>Processor speed, memory bottlenecks, …  Parallelism has become the future of computing  Performance is still the driving concern</a:t>
            </a:r>
          </a:p>
          <a:p>
            <a:endParaRPr lang="en-MY" sz="2200" dirty="0"/>
          </a:p>
        </p:txBody>
      </p:sp>
      <p:sp>
        <p:nvSpPr>
          <p:cNvPr id="4" name="Slide Number Placeholder 3">
            <a:extLst>
              <a:ext uri="{FF2B5EF4-FFF2-40B4-BE49-F238E27FC236}">
                <a16:creationId xmlns:a16="http://schemas.microsoft.com/office/drawing/2014/main" id="{87396548-D9A6-454D-8418-5828BB7C6689}"/>
              </a:ext>
            </a:extLst>
          </p:cNvPr>
          <p:cNvSpPr>
            <a:spLocks noGrp="1"/>
          </p:cNvSpPr>
          <p:nvPr>
            <p:ph type="sldNum" sz="quarter" idx="12"/>
          </p:nvPr>
        </p:nvSpPr>
        <p:spPr>
          <a:xfrm>
            <a:off x="8610600" y="6356350"/>
            <a:ext cx="2743200" cy="365125"/>
          </a:xfrm>
        </p:spPr>
        <p:txBody>
          <a:bodyPr>
            <a:normAutofit/>
          </a:bodyPr>
          <a:lstStyle/>
          <a:p>
            <a:pPr>
              <a:spcAft>
                <a:spcPts val="600"/>
              </a:spcAft>
            </a:pPr>
            <a:fld id="{674017D6-2BAA-449D-BEA9-28190BE8E22D}" type="slidenum">
              <a:rPr lang="en-MY" smtClean="0"/>
              <a:pPr>
                <a:spcAft>
                  <a:spcPts val="600"/>
                </a:spcAft>
              </a:pPr>
              <a:t>13</a:t>
            </a:fld>
            <a:endParaRPr lang="en-MY"/>
          </a:p>
        </p:txBody>
      </p:sp>
    </p:spTree>
    <p:extLst>
      <p:ext uri="{BB962C8B-B14F-4D97-AF65-F5344CB8AC3E}">
        <p14:creationId xmlns:p14="http://schemas.microsoft.com/office/powerpoint/2010/main" val="2580807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bject 2">
            <a:extLst>
              <a:ext uri="{FF2B5EF4-FFF2-40B4-BE49-F238E27FC236}">
                <a16:creationId xmlns:a16="http://schemas.microsoft.com/office/drawing/2014/main" id="{EBAF2D58-F3E1-46A8-8BD9-AE6F89D372D8}"/>
              </a:ext>
            </a:extLst>
          </p:cNvPr>
          <p:cNvSpPr txBox="1">
            <a:spLocks noGrp="1"/>
          </p:cNvSpPr>
          <p:nvPr>
            <p:ph type="title"/>
          </p:nvPr>
        </p:nvSpPr>
        <p:spPr>
          <a:xfrm>
            <a:off x="630936" y="639520"/>
            <a:ext cx="3429000" cy="1719072"/>
          </a:xfrm>
          <a:prstGeom prst="rect">
            <a:avLst/>
          </a:prstGeom>
        </p:spPr>
        <p:txBody>
          <a:bodyPr vert="horz" lIns="91440" tIns="45720" rIns="91440" bIns="45720" rtlCol="0" anchor="b">
            <a:normAutofit/>
          </a:bodyPr>
          <a:lstStyle/>
          <a:p>
            <a:pPr marL="12700"/>
            <a:r>
              <a:rPr lang="en-US" altLang="en-US" sz="5000" kern="1200" dirty="0">
                <a:solidFill>
                  <a:schemeClr val="tx1"/>
                </a:solidFill>
                <a:latin typeface="+mj-lt"/>
                <a:ea typeface="+mj-ea"/>
                <a:cs typeface="+mj-cs"/>
              </a:rPr>
              <a:t>Why Parallel Processing?</a:t>
            </a:r>
            <a:endParaRPr lang="en-US" sz="5000" kern="1200" dirty="0">
              <a:solidFill>
                <a:schemeClr val="tx1"/>
              </a:solidFill>
              <a:latin typeface="+mj-lt"/>
              <a:ea typeface="+mj-ea"/>
              <a:cs typeface="+mj-cs"/>
            </a:endParaRPr>
          </a:p>
        </p:txBody>
      </p:sp>
      <p:sp>
        <p:nvSpPr>
          <p:cNvPr id="24"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E892E04-5BA7-4B4B-822F-09FE8E8BD5BF}"/>
              </a:ext>
            </a:extLst>
          </p:cNvPr>
          <p:cNvSpPr txBox="1"/>
          <p:nvPr/>
        </p:nvSpPr>
        <p:spPr>
          <a:xfrm>
            <a:off x="630936" y="2807208"/>
            <a:ext cx="5132920" cy="3628570"/>
          </a:xfrm>
          <a:prstGeom prst="rect">
            <a:avLst/>
          </a:prstGeom>
        </p:spPr>
        <p:txBody>
          <a:bodyPr vert="horz" lIns="91440" tIns="45720" rIns="91440" bIns="45720" rtlCol="0" anchor="t">
            <a:normAutofit/>
          </a:bodyPr>
          <a:lstStyle/>
          <a:p>
            <a:pPr marL="285750" indent="-228600">
              <a:lnSpc>
                <a:spcPct val="90000"/>
              </a:lnSpc>
              <a:spcAft>
                <a:spcPts val="600"/>
              </a:spcAft>
              <a:buFont typeface="Arial" panose="020B0604020202020204" pitchFamily="34" charset="0"/>
              <a:buChar char="•"/>
            </a:pPr>
            <a:r>
              <a:rPr lang="en-US" dirty="0"/>
              <a:t>Moore's law is the observation </a:t>
            </a:r>
            <a:r>
              <a:rPr lang="en-US" dirty="0">
                <a:highlight>
                  <a:srgbClr val="FFFF00"/>
                </a:highlight>
              </a:rPr>
              <a:t>that the number of transistors </a:t>
            </a:r>
            <a:r>
              <a:rPr lang="en-US" dirty="0"/>
              <a:t>in a dense integrated circuit doubles about every two years.</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Fabrication process size (“gate pitch”) has fallen from 65 nm, to 45 nm, to 32 nm, to 22 nm, to 16 nm, to 11 nm, to 8 nm, to 7 nm, to 5 nm, to 4 nm. This translates to more transistors on the same size die.  </a:t>
            </a:r>
          </a:p>
          <a:p>
            <a:pPr marL="285750" indent="-228600">
              <a:lnSpc>
                <a:spcPct val="90000"/>
              </a:lnSpc>
              <a:spcAft>
                <a:spcPts val="600"/>
              </a:spcAft>
              <a:buFont typeface="Arial" panose="020B0604020202020204" pitchFamily="34" charset="0"/>
              <a:buChar char="•"/>
            </a:pPr>
            <a:endParaRPr lang="en-US" dirty="0"/>
          </a:p>
          <a:p>
            <a:pPr marL="285750" indent="-228600">
              <a:lnSpc>
                <a:spcPct val="90000"/>
              </a:lnSpc>
              <a:spcAft>
                <a:spcPts val="600"/>
              </a:spcAft>
              <a:buFont typeface="Arial" panose="020B0604020202020204" pitchFamily="34" charset="0"/>
              <a:buChar char="•"/>
            </a:pPr>
            <a:r>
              <a:rPr lang="en-US" dirty="0"/>
              <a:t>From 1986 to 2002, processor performance increased an average of 52%/year, but then virtually plateaued.</a:t>
            </a:r>
          </a:p>
        </p:txBody>
      </p:sp>
      <p:graphicFrame>
        <p:nvGraphicFramePr>
          <p:cNvPr id="6" name="Table 7">
            <a:extLst>
              <a:ext uri="{FF2B5EF4-FFF2-40B4-BE49-F238E27FC236}">
                <a16:creationId xmlns:a16="http://schemas.microsoft.com/office/drawing/2014/main" id="{91327671-F476-42F0-9CB5-9B22A6FD70B6}"/>
              </a:ext>
            </a:extLst>
          </p:cNvPr>
          <p:cNvGraphicFramePr>
            <a:graphicFrameLocks noGrp="1"/>
          </p:cNvGraphicFramePr>
          <p:nvPr>
            <p:extLst>
              <p:ext uri="{D42A27DB-BD31-4B8C-83A1-F6EECF244321}">
                <p14:modId xmlns:p14="http://schemas.microsoft.com/office/powerpoint/2010/main" val="4127405012"/>
              </p:ext>
            </p:extLst>
          </p:nvPr>
        </p:nvGraphicFramePr>
        <p:xfrm>
          <a:off x="6246920" y="648180"/>
          <a:ext cx="5462016" cy="4328712"/>
        </p:xfrm>
        <a:graphic>
          <a:graphicData uri="http://schemas.openxmlformats.org/drawingml/2006/table">
            <a:tbl>
              <a:tblPr firstRow="1" bandRow="1">
                <a:solidFill>
                  <a:schemeClr val="tx1">
                    <a:lumMod val="75000"/>
                    <a:lumOff val="25000"/>
                  </a:schemeClr>
                </a:solidFill>
                <a:tableStyleId>{5C22544A-7EE6-4342-B048-85BDC9FD1C3A}</a:tableStyleId>
              </a:tblPr>
              <a:tblGrid>
                <a:gridCol w="922992">
                  <a:extLst>
                    <a:ext uri="{9D8B030D-6E8A-4147-A177-3AD203B41FA5}">
                      <a16:colId xmlns:a16="http://schemas.microsoft.com/office/drawing/2014/main" val="4024800286"/>
                    </a:ext>
                  </a:extLst>
                </a:gridCol>
                <a:gridCol w="2410770">
                  <a:extLst>
                    <a:ext uri="{9D8B030D-6E8A-4147-A177-3AD203B41FA5}">
                      <a16:colId xmlns:a16="http://schemas.microsoft.com/office/drawing/2014/main" val="792867974"/>
                    </a:ext>
                  </a:extLst>
                </a:gridCol>
                <a:gridCol w="2128254">
                  <a:extLst>
                    <a:ext uri="{9D8B030D-6E8A-4147-A177-3AD203B41FA5}">
                      <a16:colId xmlns:a16="http://schemas.microsoft.com/office/drawing/2014/main" val="1299026327"/>
                    </a:ext>
                  </a:extLst>
                </a:gridCol>
              </a:tblGrid>
              <a:tr h="569772">
                <a:tc>
                  <a:txBody>
                    <a:bodyPr/>
                    <a:lstStyle/>
                    <a:p>
                      <a:pPr algn="ctr"/>
                      <a:r>
                        <a:rPr lang="en-MY" sz="2600" b="1" cap="none" spc="0" dirty="0">
                          <a:solidFill>
                            <a:schemeClr val="bg1"/>
                          </a:solidFill>
                        </a:rPr>
                        <a:t>Year</a:t>
                      </a:r>
                    </a:p>
                  </a:txBody>
                  <a:tcPr marL="103580" marR="147972" marT="29594" marB="221958"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2600" b="1" cap="none" spc="0" dirty="0">
                          <a:solidFill>
                            <a:schemeClr val="bg1"/>
                          </a:solidFill>
                        </a:rPr>
                        <a:t>Processor Name</a:t>
                      </a:r>
                    </a:p>
                  </a:txBody>
                  <a:tcPr marL="103580" marR="147972" marT="29594" marB="221958" anchor="b">
                    <a:lnL w="12700" cmpd="sng">
                      <a:noFill/>
                    </a:lnL>
                    <a:lnR w="12700" cmpd="sng">
                      <a:noFill/>
                    </a:lnR>
                    <a:lnT w="9525" cap="flat" cmpd="sng" algn="ctr">
                      <a:noFill/>
                      <a:prstDash val="solid"/>
                    </a:lnT>
                    <a:lnB w="38100" cmpd="sng">
                      <a:noFill/>
                    </a:lnB>
                    <a:solidFill>
                      <a:schemeClr val="tx1">
                        <a:lumMod val="75000"/>
                        <a:lumOff val="25000"/>
                      </a:schemeClr>
                    </a:solidFill>
                  </a:tcPr>
                </a:tc>
                <a:tc>
                  <a:txBody>
                    <a:bodyPr/>
                    <a:lstStyle/>
                    <a:p>
                      <a:pPr algn="ctr"/>
                      <a:r>
                        <a:rPr lang="en-MY" sz="2600" b="1" cap="none" spc="0" dirty="0">
                          <a:solidFill>
                            <a:schemeClr val="bg1"/>
                          </a:solidFill>
                        </a:rPr>
                        <a:t>Clock speed</a:t>
                      </a:r>
                    </a:p>
                  </a:txBody>
                  <a:tcPr marL="103580" marR="147972" marT="29594" marB="221958" anchor="b">
                    <a:lnL w="12700" cmpd="sng">
                      <a:noFill/>
                    </a:lnL>
                    <a:lnR w="12700" cmpd="sng">
                      <a:noFill/>
                    </a:lnR>
                    <a:lnT w="9525" cap="flat" cmpd="sng" algn="ctr">
                      <a:noFill/>
                      <a:prstDash val="solid"/>
                    </a:lnT>
                    <a:lnB w="38100" cmpd="sng">
                      <a:noFill/>
                    </a:lnB>
                    <a:solidFill>
                      <a:schemeClr val="tx1">
                        <a:lumMod val="75000"/>
                        <a:lumOff val="25000"/>
                      </a:schemeClr>
                    </a:solidFill>
                  </a:tcPr>
                </a:tc>
                <a:extLst>
                  <a:ext uri="{0D108BD9-81ED-4DB2-BD59-A6C34878D82A}">
                    <a16:rowId xmlns:a16="http://schemas.microsoft.com/office/drawing/2014/main" val="3842227976"/>
                  </a:ext>
                </a:extLst>
              </a:tr>
              <a:tr h="490084">
                <a:tc>
                  <a:txBody>
                    <a:bodyPr/>
                    <a:lstStyle/>
                    <a:p>
                      <a:pPr algn="ctr"/>
                      <a:r>
                        <a:rPr lang="en-MY" sz="1900" cap="none" spc="0" dirty="0">
                          <a:solidFill>
                            <a:schemeClr val="bg1"/>
                          </a:solidFill>
                        </a:rPr>
                        <a:t>1981</a:t>
                      </a:r>
                    </a:p>
                  </a:txBody>
                  <a:tcPr marL="103580" marR="147972" marT="29594" marB="221958">
                    <a:lnL w="12700" cap="flat" cmpd="sng" algn="ctr">
                      <a:solidFill>
                        <a:schemeClr val="bg1"/>
                      </a:solid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MY" sz="1900" cap="none" spc="0" dirty="0">
                          <a:solidFill>
                            <a:schemeClr val="bg1"/>
                          </a:solidFill>
                        </a:rPr>
                        <a:t>IBM PC</a:t>
                      </a:r>
                    </a:p>
                  </a:txBody>
                  <a:tcPr marL="103580" marR="147972" marT="29594" marB="221958">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tc>
                  <a:txBody>
                    <a:bodyPr/>
                    <a:lstStyle/>
                    <a:p>
                      <a:r>
                        <a:rPr lang="en-MY" sz="1900" cap="none" spc="0">
                          <a:solidFill>
                            <a:schemeClr val="bg1"/>
                          </a:solidFill>
                        </a:rPr>
                        <a:t>5 MHz</a:t>
                      </a:r>
                    </a:p>
                  </a:txBody>
                  <a:tcPr marL="103580" marR="147972" marT="29594" marB="221958">
                    <a:lnL w="12700" cmpd="sng">
                      <a:noFill/>
                      <a:prstDash val="solid"/>
                    </a:lnL>
                    <a:lnR w="12700" cmpd="sng">
                      <a:noFill/>
                      <a:prstDash val="solid"/>
                    </a:lnR>
                    <a:lnT w="38100" cmpd="sng">
                      <a:noFill/>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2529713014"/>
                  </a:ext>
                </a:extLst>
              </a:tr>
              <a:tr h="490084">
                <a:tc>
                  <a:txBody>
                    <a:bodyPr/>
                    <a:lstStyle/>
                    <a:p>
                      <a:pPr algn="ctr"/>
                      <a:r>
                        <a:rPr lang="en-MY" sz="1900" cap="none" spc="0">
                          <a:solidFill>
                            <a:schemeClr val="bg1"/>
                          </a:solidFill>
                        </a:rPr>
                        <a:t>1995</a:t>
                      </a:r>
                    </a:p>
                  </a:txBody>
                  <a:tcPr marL="103580" marR="147972" marT="29594" marB="221958">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r>
                        <a:rPr lang="en-MY" sz="1900" cap="none" spc="0">
                          <a:solidFill>
                            <a:schemeClr val="bg1"/>
                          </a:solidFill>
                        </a:rPr>
                        <a:t>Pentium</a:t>
                      </a:r>
                    </a:p>
                  </a:txBody>
                  <a:tcPr marL="103580" marR="147972" marT="29594" marB="221958">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MY" sz="1900" cap="none" spc="0">
                          <a:solidFill>
                            <a:schemeClr val="bg1"/>
                          </a:solidFill>
                        </a:rPr>
                        <a:t>100 MHz</a:t>
                      </a:r>
                    </a:p>
                  </a:txBody>
                  <a:tcPr marL="103580" marR="147972" marT="29594" marB="221958">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3764776601"/>
                  </a:ext>
                </a:extLst>
              </a:tr>
              <a:tr h="490084">
                <a:tc>
                  <a:txBody>
                    <a:bodyPr/>
                    <a:lstStyle/>
                    <a:p>
                      <a:pPr algn="ctr"/>
                      <a:r>
                        <a:rPr lang="en-MY" sz="1900" cap="none" spc="0" dirty="0">
                          <a:solidFill>
                            <a:schemeClr val="bg1"/>
                          </a:solidFill>
                        </a:rPr>
                        <a:t>2002</a:t>
                      </a:r>
                    </a:p>
                  </a:txBody>
                  <a:tcPr marL="103580" marR="147972" marT="29594" marB="221958">
                    <a:lnL w="12700" cap="flat" cmpd="sng" algn="ctr">
                      <a:solidFill>
                        <a:schemeClr val="bg1"/>
                      </a:solid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pPr algn="ctr"/>
                      <a:r>
                        <a:rPr lang="en-MY" sz="1900" cap="none" spc="0">
                          <a:solidFill>
                            <a:schemeClr val="bg1"/>
                          </a:solidFill>
                        </a:rPr>
                        <a:t>Pentium 4</a:t>
                      </a:r>
                    </a:p>
                  </a:txBody>
                  <a:tcPr marL="103580" marR="147972" marT="29594" marB="221958">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tc>
                  <a:txBody>
                    <a:bodyPr/>
                    <a:lstStyle/>
                    <a:p>
                      <a:r>
                        <a:rPr lang="en-MY" sz="1900" cap="none" spc="0">
                          <a:solidFill>
                            <a:schemeClr val="bg1"/>
                          </a:solidFill>
                        </a:rPr>
                        <a:t>3000 MHz (3 GHz)</a:t>
                      </a:r>
                    </a:p>
                  </a:txBody>
                  <a:tcPr marL="103580" marR="147972" marT="29594" marB="221958">
                    <a:lnL w="12700" cmpd="sng">
                      <a:noFill/>
                      <a:prstDash val="solid"/>
                    </a:lnL>
                    <a:lnR w="12700" cmpd="sng">
                      <a:noFill/>
                      <a:prstDash val="solid"/>
                    </a:lnR>
                    <a:lnT w="12700" cmpd="sng">
                      <a:noFill/>
                      <a:prstDash val="solid"/>
                    </a:lnT>
                    <a:lnB w="9525" cap="flat" cmpd="sng" algn="ctr">
                      <a:noFill/>
                      <a:prstDash val="solid"/>
                    </a:lnB>
                    <a:solidFill>
                      <a:schemeClr val="tx1">
                        <a:lumMod val="75000"/>
                        <a:lumOff val="25000"/>
                      </a:schemeClr>
                    </a:solidFill>
                  </a:tcPr>
                </a:tc>
                <a:extLst>
                  <a:ext uri="{0D108BD9-81ED-4DB2-BD59-A6C34878D82A}">
                    <a16:rowId xmlns:a16="http://schemas.microsoft.com/office/drawing/2014/main" val="3608579489"/>
                  </a:ext>
                </a:extLst>
              </a:tr>
              <a:tr h="490084">
                <a:tc>
                  <a:txBody>
                    <a:bodyPr/>
                    <a:lstStyle/>
                    <a:p>
                      <a:pPr algn="ctr"/>
                      <a:r>
                        <a:rPr lang="en-MY" sz="1900" cap="none" spc="0">
                          <a:solidFill>
                            <a:schemeClr val="bg1"/>
                          </a:solidFill>
                        </a:rPr>
                        <a:t>2007</a:t>
                      </a:r>
                    </a:p>
                  </a:txBody>
                  <a:tcPr marL="103580" marR="147972" marT="29594" marB="221958">
                    <a:lnL w="12700" cap="flat" cmpd="sng" algn="ctr">
                      <a:solidFill>
                        <a:schemeClr val="bg1"/>
                      </a:solid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pPr algn="ctr"/>
                      <a:endParaRPr lang="en-MY" sz="1900" cap="none" spc="0" dirty="0">
                        <a:solidFill>
                          <a:schemeClr val="bg1"/>
                        </a:solidFill>
                      </a:endParaRPr>
                    </a:p>
                  </a:txBody>
                  <a:tcPr marL="103580" marR="147972" marT="29594" marB="221958">
                    <a:lnL w="12700" cmpd="sng">
                      <a:noFill/>
                      <a:prstDash val="solid"/>
                    </a:lnL>
                    <a:lnR w="12700" cmpd="sng">
                      <a:noFill/>
                      <a:prstDash val="solid"/>
                    </a:lnR>
                    <a:lnT w="9525" cap="flat" cmpd="sng" algn="ctr">
                      <a:noFill/>
                      <a:prstDash val="solid"/>
                    </a:lnT>
                    <a:lnB w="12700" cmpd="sng">
                      <a:noFill/>
                      <a:prstDash val="solid"/>
                    </a:lnB>
                    <a:solidFill>
                      <a:srgbClr val="595959"/>
                    </a:solidFill>
                  </a:tcPr>
                </a:tc>
                <a:tc>
                  <a:txBody>
                    <a:bodyPr/>
                    <a:lstStyle/>
                    <a:p>
                      <a:r>
                        <a:rPr lang="en-MY" sz="1900" cap="none" spc="0">
                          <a:solidFill>
                            <a:schemeClr val="bg1"/>
                          </a:solidFill>
                        </a:rPr>
                        <a:t>3800 MHz (3.8 GHz)</a:t>
                      </a:r>
                    </a:p>
                  </a:txBody>
                  <a:tcPr marL="103580" marR="147972" marT="29594" marB="221958">
                    <a:lnL w="12700" cmpd="sng">
                      <a:noFill/>
                      <a:prstDash val="solid"/>
                    </a:lnL>
                    <a:lnR w="12700" cmpd="sng">
                      <a:noFill/>
                      <a:prstDash val="solid"/>
                    </a:lnR>
                    <a:lnT w="9525" cap="flat" cmpd="sng" algn="ctr">
                      <a:noFill/>
                      <a:prstDash val="solid"/>
                    </a:lnT>
                    <a:lnB w="12700" cmpd="sng">
                      <a:noFill/>
                      <a:prstDash val="solid"/>
                    </a:lnB>
                    <a:solidFill>
                      <a:srgbClr val="595959"/>
                    </a:solidFill>
                  </a:tcPr>
                </a:tc>
                <a:extLst>
                  <a:ext uri="{0D108BD9-81ED-4DB2-BD59-A6C34878D82A}">
                    <a16:rowId xmlns:a16="http://schemas.microsoft.com/office/drawing/2014/main" val="489673662"/>
                  </a:ext>
                </a:extLst>
              </a:tr>
              <a:tr h="490084">
                <a:tc>
                  <a:txBody>
                    <a:bodyPr/>
                    <a:lstStyle/>
                    <a:p>
                      <a:pPr algn="ctr"/>
                      <a:r>
                        <a:rPr lang="en-MY" sz="1900" cap="none" spc="0">
                          <a:solidFill>
                            <a:schemeClr val="bg1"/>
                          </a:solidFill>
                        </a:rPr>
                        <a:t>2009</a:t>
                      </a:r>
                    </a:p>
                  </a:txBody>
                  <a:tcPr marL="103580" marR="147972" marT="29594" marB="221958">
                    <a:lnL w="12700" cap="flat" cmpd="sng" algn="ctr">
                      <a:solidFill>
                        <a:schemeClr val="bg1"/>
                      </a:solid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pPr algn="ctr"/>
                      <a:endParaRPr lang="en-MY" sz="1900" cap="none" spc="0" dirty="0">
                        <a:solidFill>
                          <a:schemeClr val="bg1"/>
                        </a:solidFill>
                      </a:endParaRPr>
                    </a:p>
                  </a:txBody>
                  <a:tcPr marL="103580" marR="147972" marT="29594" marB="221958">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tc>
                  <a:txBody>
                    <a:bodyPr/>
                    <a:lstStyle/>
                    <a:p>
                      <a:r>
                        <a:rPr lang="en-MY" sz="1900" cap="none" spc="0" dirty="0">
                          <a:solidFill>
                            <a:schemeClr val="bg1"/>
                          </a:solidFill>
                        </a:rPr>
                        <a:t>4000 MHz (4.0 GHz)</a:t>
                      </a:r>
                    </a:p>
                  </a:txBody>
                  <a:tcPr marL="103580" marR="147972" marT="29594" marB="221958">
                    <a:lnL w="12700" cmpd="sng">
                      <a:noFill/>
                      <a:prstDash val="solid"/>
                    </a:lnL>
                    <a:lnR w="12700" cmpd="sng">
                      <a:noFill/>
                      <a:prstDash val="solid"/>
                    </a:lnR>
                    <a:lnT w="12700" cmpd="sng">
                      <a:noFill/>
                      <a:prstDash val="solid"/>
                    </a:lnT>
                    <a:lnB w="12700" cmpd="sng">
                      <a:noFill/>
                      <a:prstDash val="solid"/>
                    </a:lnB>
                    <a:solidFill>
                      <a:schemeClr val="tx1">
                        <a:lumMod val="75000"/>
                        <a:lumOff val="25000"/>
                      </a:schemeClr>
                    </a:solidFill>
                  </a:tcPr>
                </a:tc>
                <a:extLst>
                  <a:ext uri="{0D108BD9-81ED-4DB2-BD59-A6C34878D82A}">
                    <a16:rowId xmlns:a16="http://schemas.microsoft.com/office/drawing/2014/main" val="2634474806"/>
                  </a:ext>
                </a:extLst>
              </a:tr>
            </a:tbl>
          </a:graphicData>
        </a:graphic>
      </p:graphicFrame>
    </p:spTree>
    <p:extLst>
      <p:ext uri="{BB962C8B-B14F-4D97-AF65-F5344CB8AC3E}">
        <p14:creationId xmlns:p14="http://schemas.microsoft.com/office/powerpoint/2010/main" val="1093630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5BA8E88-81FD-4F81-BC94-2D1D826A8747}"/>
              </a:ext>
            </a:extLst>
          </p:cNvPr>
          <p:cNvGrpSpPr/>
          <p:nvPr/>
        </p:nvGrpSpPr>
        <p:grpSpPr>
          <a:xfrm>
            <a:off x="1784350" y="1032934"/>
            <a:ext cx="8623300" cy="5723466"/>
            <a:chOff x="2197100" y="1045634"/>
            <a:chExt cx="8623300" cy="5723466"/>
          </a:xfrm>
        </p:grpSpPr>
        <p:pic>
          <p:nvPicPr>
            <p:cNvPr id="12" name="Picture 11">
              <a:extLst>
                <a:ext uri="{FF2B5EF4-FFF2-40B4-BE49-F238E27FC236}">
                  <a16:creationId xmlns:a16="http://schemas.microsoft.com/office/drawing/2014/main" id="{D5B0DA00-FB6B-4F90-915B-160D629B7101}"/>
                </a:ext>
              </a:extLst>
            </p:cNvPr>
            <p:cNvPicPr>
              <a:picLocks noChangeAspect="1"/>
            </p:cNvPicPr>
            <p:nvPr/>
          </p:nvPicPr>
          <p:blipFill rotWithShape="1">
            <a:blip r:embed="rId2"/>
            <a:srcRect l="64256" t="35184" r="15037" b="22057"/>
            <a:stretch/>
          </p:blipFill>
          <p:spPr>
            <a:xfrm>
              <a:off x="2197100" y="1045634"/>
              <a:ext cx="8623300" cy="5723466"/>
            </a:xfrm>
            <a:prstGeom prst="rect">
              <a:avLst/>
            </a:prstGeom>
          </p:spPr>
        </p:pic>
        <p:sp>
          <p:nvSpPr>
            <p:cNvPr id="13" name="Rectangle: Rounded Corners 12">
              <a:extLst>
                <a:ext uri="{FF2B5EF4-FFF2-40B4-BE49-F238E27FC236}">
                  <a16:creationId xmlns:a16="http://schemas.microsoft.com/office/drawing/2014/main" id="{0F5A669A-3BEA-4D09-8EB3-97785C0FB196}"/>
                </a:ext>
              </a:extLst>
            </p:cNvPr>
            <p:cNvSpPr/>
            <p:nvPr/>
          </p:nvSpPr>
          <p:spPr>
            <a:xfrm>
              <a:off x="2197100" y="5410200"/>
              <a:ext cx="1143000" cy="1358900"/>
            </a:xfrm>
            <a:prstGeom prst="round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MY"/>
            </a:p>
          </p:txBody>
        </p:sp>
      </p:grpSp>
      <p:sp>
        <p:nvSpPr>
          <p:cNvPr id="17" name="object 2">
            <a:extLst>
              <a:ext uri="{FF2B5EF4-FFF2-40B4-BE49-F238E27FC236}">
                <a16:creationId xmlns:a16="http://schemas.microsoft.com/office/drawing/2014/main" id="{EBAF2D58-F3E1-46A8-8BD9-AE6F89D372D8}"/>
              </a:ext>
            </a:extLst>
          </p:cNvPr>
          <p:cNvSpPr txBox="1">
            <a:spLocks noGrp="1"/>
          </p:cNvSpPr>
          <p:nvPr>
            <p:ph type="title"/>
          </p:nvPr>
        </p:nvSpPr>
        <p:spPr>
          <a:xfrm>
            <a:off x="3498215" y="253162"/>
            <a:ext cx="4255770" cy="513080"/>
          </a:xfrm>
          <a:prstGeom prst="rect">
            <a:avLst/>
          </a:prstGeom>
        </p:spPr>
        <p:txBody>
          <a:bodyPr vert="horz" wrap="square" lIns="0" tIns="12700" rIns="0" bIns="0" rtlCol="0" anchor="ctr">
            <a:spAutoFit/>
          </a:bodyPr>
          <a:lstStyle/>
          <a:p>
            <a:pPr marL="12700">
              <a:lnSpc>
                <a:spcPct val="100000"/>
              </a:lnSpc>
              <a:spcBef>
                <a:spcPts val="100"/>
              </a:spcBef>
            </a:pPr>
            <a:r>
              <a:rPr lang="en-US" altLang="en-US" sz="3200" dirty="0"/>
              <a:t>Why Parallel Processing?</a:t>
            </a:r>
            <a:endParaRPr sz="3200" dirty="0"/>
          </a:p>
        </p:txBody>
      </p:sp>
    </p:spTree>
    <p:extLst>
      <p:ext uri="{BB962C8B-B14F-4D97-AF65-F5344CB8AC3E}">
        <p14:creationId xmlns:p14="http://schemas.microsoft.com/office/powerpoint/2010/main" val="1426932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bject 2">
            <a:extLst>
              <a:ext uri="{FF2B5EF4-FFF2-40B4-BE49-F238E27FC236}">
                <a16:creationId xmlns:a16="http://schemas.microsoft.com/office/drawing/2014/main" id="{EBAF2D58-F3E1-46A8-8BD9-AE6F89D372D8}"/>
              </a:ext>
            </a:extLst>
          </p:cNvPr>
          <p:cNvSpPr txBox="1">
            <a:spLocks noGrp="1"/>
          </p:cNvSpPr>
          <p:nvPr>
            <p:ph type="title"/>
          </p:nvPr>
        </p:nvSpPr>
        <p:spPr>
          <a:xfrm>
            <a:off x="3498215" y="253162"/>
            <a:ext cx="4255770" cy="513080"/>
          </a:xfrm>
          <a:prstGeom prst="rect">
            <a:avLst/>
          </a:prstGeom>
        </p:spPr>
        <p:txBody>
          <a:bodyPr vert="horz" wrap="square" lIns="0" tIns="12700" rIns="0" bIns="0" rtlCol="0" anchor="ctr">
            <a:spAutoFit/>
          </a:bodyPr>
          <a:lstStyle/>
          <a:p>
            <a:pPr marL="12700">
              <a:lnSpc>
                <a:spcPct val="100000"/>
              </a:lnSpc>
              <a:spcBef>
                <a:spcPts val="100"/>
              </a:spcBef>
            </a:pPr>
            <a:r>
              <a:rPr lang="en-US" altLang="en-US" sz="3200" dirty="0"/>
              <a:t>Why Parallel Processing?</a:t>
            </a:r>
            <a:endParaRPr sz="3200" dirty="0"/>
          </a:p>
        </p:txBody>
      </p:sp>
      <p:pic>
        <p:nvPicPr>
          <p:cNvPr id="3" name="Picture 2">
            <a:extLst>
              <a:ext uri="{FF2B5EF4-FFF2-40B4-BE49-F238E27FC236}">
                <a16:creationId xmlns:a16="http://schemas.microsoft.com/office/drawing/2014/main" id="{7DB23868-E05E-4248-97C7-70CAA044894C}"/>
              </a:ext>
            </a:extLst>
          </p:cNvPr>
          <p:cNvPicPr>
            <a:picLocks noChangeAspect="1"/>
          </p:cNvPicPr>
          <p:nvPr/>
        </p:nvPicPr>
        <p:blipFill rotWithShape="1">
          <a:blip r:embed="rId2"/>
          <a:srcRect l="62863" t="19266" r="13359" b="37898"/>
          <a:stretch/>
        </p:blipFill>
        <p:spPr>
          <a:xfrm>
            <a:off x="805218" y="766242"/>
            <a:ext cx="9867331" cy="5713558"/>
          </a:xfrm>
          <a:prstGeom prst="rect">
            <a:avLst/>
          </a:prstGeom>
        </p:spPr>
      </p:pic>
    </p:spTree>
    <p:extLst>
      <p:ext uri="{BB962C8B-B14F-4D97-AF65-F5344CB8AC3E}">
        <p14:creationId xmlns:p14="http://schemas.microsoft.com/office/powerpoint/2010/main" val="21704563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10">
            <a:extLst>
              <a:ext uri="{FF2B5EF4-FFF2-40B4-BE49-F238E27FC236}">
                <a16:creationId xmlns:a16="http://schemas.microsoft.com/office/drawing/2014/main" id="{368D2031-C6D5-4D5E-8B36-766609694F1D}"/>
              </a:ext>
            </a:extLst>
          </p:cNvPr>
          <p:cNvSpPr>
            <a:spLocks noGrp="1"/>
          </p:cNvSpPr>
          <p:nvPr>
            <p:ph type="sldNum" sz="quarter" idx="12"/>
          </p:nvPr>
        </p:nvSpPr>
        <p:spPr/>
        <p:txBody>
          <a:bodyPr/>
          <a:lstStyle/>
          <a:p>
            <a:fld id="{674017D6-2BAA-449D-BEA9-28190BE8E22D}" type="slidenum">
              <a:rPr lang="en-MY" smtClean="0"/>
              <a:t>17</a:t>
            </a:fld>
            <a:endParaRPr lang="en-MY" dirty="0"/>
          </a:p>
        </p:txBody>
      </p:sp>
      <p:sp>
        <p:nvSpPr>
          <p:cNvPr id="15" name="TextBox 14">
            <a:extLst>
              <a:ext uri="{FF2B5EF4-FFF2-40B4-BE49-F238E27FC236}">
                <a16:creationId xmlns:a16="http://schemas.microsoft.com/office/drawing/2014/main" id="{AD87164B-D1DB-49C5-ADB0-C815696FCA9C}"/>
              </a:ext>
            </a:extLst>
          </p:cNvPr>
          <p:cNvSpPr txBox="1"/>
          <p:nvPr/>
        </p:nvSpPr>
        <p:spPr>
          <a:xfrm>
            <a:off x="2014369" y="6169580"/>
            <a:ext cx="8560397" cy="369332"/>
          </a:xfrm>
          <a:prstGeom prst="rect">
            <a:avLst/>
          </a:prstGeom>
          <a:noFill/>
        </p:spPr>
        <p:txBody>
          <a:bodyPr wrap="square">
            <a:spAutoFit/>
          </a:bodyPr>
          <a:lstStyle/>
          <a:p>
            <a:r>
              <a:rPr lang="en-MY" dirty="0"/>
              <a:t>https://www.youtube.com/watch?v=UKN4VMOenNM&amp;ab_channel=AMDUnprocessed</a:t>
            </a:r>
          </a:p>
        </p:txBody>
      </p:sp>
      <p:sp>
        <p:nvSpPr>
          <p:cNvPr id="20" name="TextBox 19">
            <a:extLst>
              <a:ext uri="{FF2B5EF4-FFF2-40B4-BE49-F238E27FC236}">
                <a16:creationId xmlns:a16="http://schemas.microsoft.com/office/drawing/2014/main" id="{34505BD6-60A1-41A9-B8D0-3BCD7D379879}"/>
              </a:ext>
            </a:extLst>
          </p:cNvPr>
          <p:cNvSpPr txBox="1"/>
          <p:nvPr/>
        </p:nvSpPr>
        <p:spPr>
          <a:xfrm>
            <a:off x="1554640" y="135474"/>
            <a:ext cx="9289067" cy="646331"/>
          </a:xfrm>
          <a:prstGeom prst="rect">
            <a:avLst/>
          </a:prstGeom>
          <a:noFill/>
        </p:spPr>
        <p:txBody>
          <a:bodyPr wrap="square">
            <a:spAutoFit/>
          </a:bodyPr>
          <a:lstStyle/>
          <a:p>
            <a:pPr algn="ctr"/>
            <a:r>
              <a:rPr lang="en-US" dirty="0"/>
              <a:t>And, speaking of “exotic”, AMD set the world record for clock speed (8.429 GHz) using a Liquid Nitrogen-cooled CPU</a:t>
            </a:r>
            <a:endParaRPr lang="en-MY" dirty="0"/>
          </a:p>
        </p:txBody>
      </p:sp>
      <p:pic>
        <p:nvPicPr>
          <p:cNvPr id="7" name="Online Media 17" title="Maximum Speed | AMD FX Processor Takes Guinness World Record">
            <a:hlinkClick r:id="" action="ppaction://media"/>
            <a:extLst>
              <a:ext uri="{FF2B5EF4-FFF2-40B4-BE49-F238E27FC236}">
                <a16:creationId xmlns:a16="http://schemas.microsoft.com/office/drawing/2014/main" id="{4D366AC9-22CD-43F4-A883-79399E97DC7B}"/>
              </a:ext>
            </a:extLst>
          </p:cNvPr>
          <p:cNvPicPr>
            <a:picLocks noRot="1" noChangeAspect="1"/>
          </p:cNvPicPr>
          <p:nvPr>
            <a:videoFile r:link="rId1"/>
          </p:nvPr>
        </p:nvPicPr>
        <p:blipFill>
          <a:blip r:embed="rId3"/>
          <a:stretch>
            <a:fillRect/>
          </a:stretch>
        </p:blipFill>
        <p:spPr>
          <a:xfrm>
            <a:off x="1554641" y="944460"/>
            <a:ext cx="9082717" cy="5131735"/>
          </a:xfrm>
          <a:prstGeom prst="rect">
            <a:avLst/>
          </a:prstGeom>
        </p:spPr>
      </p:pic>
    </p:spTree>
    <p:extLst>
      <p:ext uri="{BB962C8B-B14F-4D97-AF65-F5344CB8AC3E}">
        <p14:creationId xmlns:p14="http://schemas.microsoft.com/office/powerpoint/2010/main" val="1602509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94842B0-684D-44CC-B4BC-D13331CFD2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bject 2"/>
          <p:cNvSpPr txBox="1">
            <a:spLocks noGrp="1"/>
          </p:cNvSpPr>
          <p:nvPr>
            <p:ph type="title"/>
          </p:nvPr>
        </p:nvSpPr>
        <p:spPr>
          <a:xfrm>
            <a:off x="640080" y="329184"/>
            <a:ext cx="6894576" cy="1783080"/>
          </a:xfrm>
          <a:prstGeom prst="rect">
            <a:avLst/>
          </a:prstGeom>
        </p:spPr>
        <p:txBody>
          <a:bodyPr vert="horz" lIns="91440" tIns="45720" rIns="91440" bIns="45720" rtlCol="0" anchor="b">
            <a:normAutofit/>
          </a:bodyPr>
          <a:lstStyle/>
          <a:p>
            <a:pPr marL="12700"/>
            <a:r>
              <a:rPr lang="en-US" sz="5600" kern="1200" spc="-5">
                <a:solidFill>
                  <a:schemeClr val="tx1"/>
                </a:solidFill>
                <a:latin typeface="+mj-lt"/>
                <a:ea typeface="+mj-ea"/>
                <a:cs typeface="+mj-cs"/>
              </a:rPr>
              <a:t>What</a:t>
            </a:r>
            <a:r>
              <a:rPr lang="en-US" sz="5600" kern="1200" spc="-10">
                <a:solidFill>
                  <a:schemeClr val="tx1"/>
                </a:solidFill>
                <a:latin typeface="+mj-lt"/>
                <a:ea typeface="+mj-ea"/>
                <a:cs typeface="+mj-cs"/>
              </a:rPr>
              <a:t> </a:t>
            </a:r>
            <a:r>
              <a:rPr lang="en-US" sz="5600" kern="1200" spc="-5">
                <a:solidFill>
                  <a:schemeClr val="tx1"/>
                </a:solidFill>
                <a:latin typeface="+mj-lt"/>
                <a:ea typeface="+mj-ea"/>
                <a:cs typeface="+mj-cs"/>
              </a:rPr>
              <a:t>has</a:t>
            </a:r>
            <a:r>
              <a:rPr lang="en-US" sz="5600" kern="1200">
                <a:solidFill>
                  <a:schemeClr val="tx1"/>
                </a:solidFill>
                <a:latin typeface="+mj-lt"/>
                <a:ea typeface="+mj-ea"/>
                <a:cs typeface="+mj-cs"/>
              </a:rPr>
              <a:t> </a:t>
            </a:r>
            <a:r>
              <a:rPr lang="en-US" sz="5600" kern="1200" spc="-5">
                <a:solidFill>
                  <a:schemeClr val="tx1"/>
                </a:solidFill>
                <a:latin typeface="+mj-lt"/>
                <a:ea typeface="+mj-ea"/>
                <a:cs typeface="+mj-cs"/>
              </a:rPr>
              <a:t>happened</a:t>
            </a:r>
            <a:r>
              <a:rPr lang="en-US" sz="5600" kern="1200" spc="-20">
                <a:solidFill>
                  <a:schemeClr val="tx1"/>
                </a:solidFill>
                <a:latin typeface="+mj-lt"/>
                <a:ea typeface="+mj-ea"/>
                <a:cs typeface="+mj-cs"/>
              </a:rPr>
              <a:t> </a:t>
            </a:r>
            <a:r>
              <a:rPr lang="en-US" sz="5600" kern="1200" spc="-5">
                <a:solidFill>
                  <a:schemeClr val="tx1"/>
                </a:solidFill>
                <a:latin typeface="+mj-lt"/>
                <a:ea typeface="+mj-ea"/>
                <a:cs typeface="+mj-cs"/>
              </a:rPr>
              <a:t>in</a:t>
            </a:r>
            <a:r>
              <a:rPr lang="en-US" sz="5600" kern="1200">
                <a:solidFill>
                  <a:schemeClr val="tx1"/>
                </a:solidFill>
                <a:latin typeface="+mj-lt"/>
                <a:ea typeface="+mj-ea"/>
                <a:cs typeface="+mj-cs"/>
              </a:rPr>
              <a:t> </a:t>
            </a:r>
            <a:r>
              <a:rPr lang="en-US" sz="5600" kern="1200" spc="-5">
                <a:solidFill>
                  <a:schemeClr val="tx1"/>
                </a:solidFill>
                <a:latin typeface="+mj-lt"/>
                <a:ea typeface="+mj-ea"/>
                <a:cs typeface="+mj-cs"/>
              </a:rPr>
              <a:t>the</a:t>
            </a:r>
            <a:r>
              <a:rPr lang="en-US" sz="5600" kern="1200" spc="-15">
                <a:solidFill>
                  <a:schemeClr val="tx1"/>
                </a:solidFill>
                <a:latin typeface="+mj-lt"/>
                <a:ea typeface="+mj-ea"/>
                <a:cs typeface="+mj-cs"/>
              </a:rPr>
              <a:t> </a:t>
            </a:r>
            <a:r>
              <a:rPr lang="en-US" sz="5600" kern="1200" spc="-10">
                <a:solidFill>
                  <a:schemeClr val="tx1"/>
                </a:solidFill>
                <a:latin typeface="+mj-lt"/>
                <a:ea typeface="+mj-ea"/>
                <a:cs typeface="+mj-cs"/>
              </a:rPr>
              <a:t>last</a:t>
            </a:r>
            <a:r>
              <a:rPr lang="en-US" sz="5600" kern="1200" spc="-15">
                <a:solidFill>
                  <a:schemeClr val="tx1"/>
                </a:solidFill>
                <a:latin typeface="+mj-lt"/>
                <a:ea typeface="+mj-ea"/>
                <a:cs typeface="+mj-cs"/>
              </a:rPr>
              <a:t> </a:t>
            </a:r>
            <a:r>
              <a:rPr lang="en-US" sz="5600" kern="1200" spc="-10">
                <a:solidFill>
                  <a:schemeClr val="tx1"/>
                </a:solidFill>
                <a:latin typeface="+mj-lt"/>
                <a:ea typeface="+mj-ea"/>
                <a:cs typeface="+mj-cs"/>
              </a:rPr>
              <a:t>several </a:t>
            </a:r>
            <a:r>
              <a:rPr lang="en-US" sz="5600" kern="1200" spc="-5">
                <a:solidFill>
                  <a:schemeClr val="tx1"/>
                </a:solidFill>
                <a:latin typeface="+mj-lt"/>
                <a:ea typeface="+mj-ea"/>
                <a:cs typeface="+mj-cs"/>
              </a:rPr>
              <a:t>years?</a:t>
            </a:r>
          </a:p>
        </p:txBody>
      </p:sp>
      <p:sp>
        <p:nvSpPr>
          <p:cNvPr id="19" name="sketch line">
            <a:extLst>
              <a:ext uri="{FF2B5EF4-FFF2-40B4-BE49-F238E27FC236}">
                <a16:creationId xmlns:a16="http://schemas.microsoft.com/office/drawing/2014/main" id="{4C2A3DC3-F495-4B99-9FF3-3FB30D6323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bject 4"/>
          <p:cNvSpPr txBox="1"/>
          <p:nvPr/>
        </p:nvSpPr>
        <p:spPr>
          <a:xfrm>
            <a:off x="640080" y="2706624"/>
            <a:ext cx="6894576" cy="3483864"/>
          </a:xfrm>
          <a:prstGeom prst="rect">
            <a:avLst/>
          </a:prstGeom>
        </p:spPr>
        <p:txBody>
          <a:bodyPr vert="horz" lIns="91440" tIns="45720" rIns="91440" bIns="45720" rtlCol="0">
            <a:normAutofit/>
          </a:bodyPr>
          <a:lstStyle/>
          <a:p>
            <a:pPr marL="533400" marR="68580" indent="-228600">
              <a:lnSpc>
                <a:spcPct val="90000"/>
              </a:lnSpc>
              <a:spcBef>
                <a:spcPts val="209"/>
              </a:spcBef>
              <a:buFont typeface="Arial" panose="020B0604020202020204" pitchFamily="34" charset="0"/>
              <a:buChar char="•"/>
            </a:pPr>
            <a:r>
              <a:rPr lang="en-US" sz="1700" spc="-5" dirty="0"/>
              <a:t>Processing</a:t>
            </a:r>
            <a:r>
              <a:rPr lang="en-US" sz="1700" spc="5" dirty="0"/>
              <a:t> </a:t>
            </a:r>
            <a:r>
              <a:rPr lang="en-US" sz="1700" spc="-10" dirty="0"/>
              <a:t>chip</a:t>
            </a:r>
            <a:r>
              <a:rPr lang="en-US" sz="1700" spc="10" dirty="0"/>
              <a:t> </a:t>
            </a:r>
            <a:r>
              <a:rPr lang="en-US" sz="1700" spc="-10" dirty="0"/>
              <a:t>manufacturers</a:t>
            </a:r>
            <a:r>
              <a:rPr lang="en-US" sz="1700" dirty="0"/>
              <a:t> </a:t>
            </a:r>
            <a:r>
              <a:rPr lang="en-US" sz="1700" spc="-10" dirty="0"/>
              <a:t>increased</a:t>
            </a:r>
            <a:r>
              <a:rPr lang="en-US" sz="1700" spc="10" dirty="0"/>
              <a:t> </a:t>
            </a:r>
            <a:r>
              <a:rPr lang="en-US" sz="1700" spc="-5" dirty="0"/>
              <a:t>processor </a:t>
            </a:r>
            <a:r>
              <a:rPr lang="en-US" sz="1700" spc="-685" dirty="0"/>
              <a:t> </a:t>
            </a:r>
            <a:r>
              <a:rPr lang="en-US" sz="1700" spc="-5" dirty="0"/>
              <a:t>performance</a:t>
            </a:r>
            <a:r>
              <a:rPr lang="en-US" sz="1700" spc="-25" dirty="0"/>
              <a:t> </a:t>
            </a:r>
            <a:r>
              <a:rPr lang="en-US" sz="1700" dirty="0"/>
              <a:t>by</a:t>
            </a:r>
            <a:r>
              <a:rPr lang="en-US" sz="1700" spc="-5" dirty="0"/>
              <a:t> </a:t>
            </a:r>
            <a:r>
              <a:rPr lang="en-US" sz="1700" spc="-10" dirty="0"/>
              <a:t>increasing</a:t>
            </a:r>
            <a:r>
              <a:rPr lang="en-US" sz="1700" dirty="0"/>
              <a:t> </a:t>
            </a:r>
            <a:r>
              <a:rPr lang="en-US" sz="1700" spc="-10" dirty="0"/>
              <a:t>CPU clock</a:t>
            </a:r>
            <a:r>
              <a:rPr lang="en-US" sz="1700" spc="-5" dirty="0"/>
              <a:t> frequency</a:t>
            </a:r>
            <a:endParaRPr lang="en-US" sz="1700" dirty="0"/>
          </a:p>
          <a:p>
            <a:pPr marL="881380" lvl="1" indent="-228600">
              <a:lnSpc>
                <a:spcPct val="90000"/>
              </a:lnSpc>
              <a:spcBef>
                <a:spcPts val="370"/>
              </a:spcBef>
              <a:buSzPct val="63265"/>
              <a:buFont typeface="Arial" panose="020B0604020202020204" pitchFamily="34" charset="0"/>
              <a:buChar char="•"/>
              <a:tabLst>
                <a:tab pos="423545" algn="l"/>
                <a:tab pos="424180" algn="l"/>
              </a:tabLst>
            </a:pPr>
            <a:r>
              <a:rPr lang="en-US" sz="1700" spc="-5" dirty="0"/>
              <a:t>Riding</a:t>
            </a:r>
            <a:r>
              <a:rPr lang="en-US" sz="1700" spc="-10" dirty="0"/>
              <a:t> </a:t>
            </a:r>
            <a:r>
              <a:rPr lang="en-US" sz="1700" spc="-20" dirty="0"/>
              <a:t>Moore’s</a:t>
            </a:r>
            <a:r>
              <a:rPr lang="en-US" sz="1700" spc="-80" dirty="0"/>
              <a:t> </a:t>
            </a:r>
            <a:r>
              <a:rPr lang="en-US" sz="1700" spc="-5" dirty="0"/>
              <a:t>law</a:t>
            </a:r>
            <a:endParaRPr lang="en-US" sz="1700" dirty="0"/>
          </a:p>
          <a:p>
            <a:pPr marL="533400" indent="-228600">
              <a:lnSpc>
                <a:spcPct val="90000"/>
              </a:lnSpc>
              <a:spcBef>
                <a:spcPts val="550"/>
              </a:spcBef>
              <a:buFont typeface="Arial" panose="020B0604020202020204" pitchFamily="34" charset="0"/>
              <a:buChar char="•"/>
            </a:pPr>
            <a:r>
              <a:rPr lang="en-US" sz="1700" spc="-5" dirty="0"/>
              <a:t>Until</a:t>
            </a:r>
            <a:r>
              <a:rPr lang="en-US" sz="1700" spc="-10" dirty="0"/>
              <a:t> </a:t>
            </a:r>
            <a:r>
              <a:rPr lang="en-US" sz="1700" spc="-5" dirty="0"/>
              <a:t>the</a:t>
            </a:r>
            <a:r>
              <a:rPr lang="en-US" sz="1700" spc="-15" dirty="0"/>
              <a:t> </a:t>
            </a:r>
            <a:r>
              <a:rPr lang="en-US" sz="1700" spc="-5" dirty="0"/>
              <a:t>chips</a:t>
            </a:r>
            <a:r>
              <a:rPr lang="en-US" sz="1700" spc="-10" dirty="0"/>
              <a:t> </a:t>
            </a:r>
            <a:r>
              <a:rPr lang="en-US" sz="1700" spc="-5" dirty="0"/>
              <a:t>got</a:t>
            </a:r>
            <a:r>
              <a:rPr lang="en-US" sz="1700" spc="-15" dirty="0"/>
              <a:t> </a:t>
            </a:r>
            <a:r>
              <a:rPr lang="en-US" sz="1700" spc="-5" dirty="0"/>
              <a:t>too hot!</a:t>
            </a:r>
            <a:endParaRPr lang="en-US" sz="1700" dirty="0"/>
          </a:p>
          <a:p>
            <a:pPr marL="881380" lvl="1" indent="-228600">
              <a:lnSpc>
                <a:spcPct val="90000"/>
              </a:lnSpc>
              <a:spcBef>
                <a:spcPts val="480"/>
              </a:spcBef>
              <a:buSzPct val="63265"/>
              <a:buFont typeface="Arial" panose="020B0604020202020204" pitchFamily="34" charset="0"/>
              <a:buChar char="•"/>
              <a:tabLst>
                <a:tab pos="423545" algn="l"/>
                <a:tab pos="424180" algn="l"/>
              </a:tabLst>
            </a:pPr>
            <a:r>
              <a:rPr lang="en-US" sz="1700" spc="-5" dirty="0"/>
              <a:t>Greater</a:t>
            </a:r>
            <a:r>
              <a:rPr lang="en-US" sz="1700" spc="5" dirty="0"/>
              <a:t> </a:t>
            </a:r>
            <a:r>
              <a:rPr lang="en-US" sz="1700" spc="-5" dirty="0"/>
              <a:t>clock</a:t>
            </a:r>
            <a:r>
              <a:rPr lang="en-US" sz="1700" spc="5" dirty="0"/>
              <a:t> </a:t>
            </a:r>
            <a:r>
              <a:rPr lang="en-US" sz="1700" spc="-5" dirty="0"/>
              <a:t>frequency</a:t>
            </a:r>
            <a:r>
              <a:rPr lang="en-US" sz="1700" spc="40" dirty="0"/>
              <a:t> =</a:t>
            </a:r>
            <a:r>
              <a:rPr lang="en-US" sz="1700" spc="70" dirty="0"/>
              <a:t> </a:t>
            </a:r>
            <a:r>
              <a:rPr lang="en-US" sz="1700" spc="-5" dirty="0"/>
              <a:t>greater</a:t>
            </a:r>
            <a:r>
              <a:rPr lang="en-US" sz="1700" spc="10" dirty="0"/>
              <a:t> </a:t>
            </a:r>
            <a:r>
              <a:rPr lang="en-US" sz="1700" spc="-5" dirty="0"/>
              <a:t>electrical</a:t>
            </a:r>
            <a:r>
              <a:rPr lang="en-US" sz="1700" spc="10" dirty="0"/>
              <a:t> </a:t>
            </a:r>
            <a:r>
              <a:rPr lang="en-US" sz="1700" spc="-5" dirty="0"/>
              <a:t>power</a:t>
            </a:r>
            <a:endParaRPr lang="en-US" sz="1700" dirty="0"/>
          </a:p>
          <a:p>
            <a:pPr marL="881380" lvl="1" indent="-228600">
              <a:lnSpc>
                <a:spcPct val="90000"/>
              </a:lnSpc>
              <a:spcBef>
                <a:spcPts val="480"/>
              </a:spcBef>
              <a:buSzPct val="63265"/>
              <a:buFont typeface="Arial" panose="020B0604020202020204" pitchFamily="34" charset="0"/>
              <a:buChar char="•"/>
              <a:tabLst>
                <a:tab pos="423545" algn="l"/>
                <a:tab pos="424180" algn="l"/>
                <a:tab pos="3198495" algn="l"/>
                <a:tab pos="3543935" algn="l"/>
              </a:tabLst>
            </a:pPr>
            <a:r>
              <a:rPr lang="en-US" sz="1700" spc="-5" dirty="0"/>
              <a:t>Pentium</a:t>
            </a:r>
            <a:r>
              <a:rPr lang="en-US" sz="1700" spc="10" dirty="0"/>
              <a:t> </a:t>
            </a:r>
            <a:r>
              <a:rPr lang="en-US" sz="1700" spc="-5" dirty="0"/>
              <a:t>4</a:t>
            </a:r>
            <a:r>
              <a:rPr lang="en-US" sz="1700" spc="5" dirty="0"/>
              <a:t> </a:t>
            </a:r>
            <a:r>
              <a:rPr lang="en-US" sz="1700" spc="-5" dirty="0"/>
              <a:t>heat</a:t>
            </a:r>
            <a:r>
              <a:rPr lang="en-US" sz="1700" spc="15" dirty="0"/>
              <a:t> </a:t>
            </a:r>
            <a:r>
              <a:rPr lang="en-US" sz="1700" spc="-10" dirty="0"/>
              <a:t>sink = </a:t>
            </a:r>
            <a:r>
              <a:rPr lang="en-US" sz="1700" spc="-5" dirty="0"/>
              <a:t>Frying an</a:t>
            </a:r>
            <a:r>
              <a:rPr lang="en-US" sz="1700" spc="-10" dirty="0"/>
              <a:t> </a:t>
            </a:r>
            <a:r>
              <a:rPr lang="en-US" sz="1700" spc="-5" dirty="0"/>
              <a:t>egg</a:t>
            </a:r>
            <a:r>
              <a:rPr lang="en-US" sz="1700" spc="-10" dirty="0"/>
              <a:t> </a:t>
            </a:r>
            <a:r>
              <a:rPr lang="en-US" sz="1700" spc="-5" dirty="0"/>
              <a:t>on a</a:t>
            </a:r>
            <a:r>
              <a:rPr lang="en-US" sz="1700" spc="-10" dirty="0"/>
              <a:t> </a:t>
            </a:r>
            <a:r>
              <a:rPr lang="en-US" sz="1700" spc="-5" dirty="0"/>
              <a:t>Pentium 4</a:t>
            </a:r>
          </a:p>
          <a:p>
            <a:pPr marL="12700" indent="-228600">
              <a:lnSpc>
                <a:spcPct val="90000"/>
              </a:lnSpc>
              <a:spcBef>
                <a:spcPts val="90"/>
              </a:spcBef>
              <a:buFont typeface="Arial" panose="020B0604020202020204" pitchFamily="34" charset="0"/>
              <a:buChar char="•"/>
            </a:pPr>
            <a:endParaRPr lang="en-US" sz="1700" spc="-5" dirty="0"/>
          </a:p>
          <a:p>
            <a:pPr marL="12700" indent="-228600">
              <a:lnSpc>
                <a:spcPct val="90000"/>
              </a:lnSpc>
              <a:spcBef>
                <a:spcPts val="90"/>
              </a:spcBef>
              <a:buFont typeface="Arial" panose="020B0604020202020204" pitchFamily="34" charset="0"/>
              <a:buChar char="•"/>
            </a:pPr>
            <a:endParaRPr lang="en-US" sz="1700" spc="-5" dirty="0"/>
          </a:p>
          <a:p>
            <a:pPr marL="12700" indent="-228600">
              <a:lnSpc>
                <a:spcPct val="90000"/>
              </a:lnSpc>
              <a:spcBef>
                <a:spcPts val="90"/>
              </a:spcBef>
              <a:buFont typeface="Arial" panose="020B0604020202020204" pitchFamily="34" charset="0"/>
              <a:buChar char="•"/>
            </a:pPr>
            <a:endParaRPr lang="en-US" sz="1700" spc="-5" dirty="0"/>
          </a:p>
          <a:p>
            <a:pPr marL="355600" indent="-228600">
              <a:lnSpc>
                <a:spcPct val="90000"/>
              </a:lnSpc>
              <a:spcBef>
                <a:spcPts val="90"/>
              </a:spcBef>
              <a:buFont typeface="Arial" panose="020B0604020202020204" pitchFamily="34" charset="0"/>
              <a:buChar char="•"/>
            </a:pPr>
            <a:r>
              <a:rPr lang="en-US" sz="1700" spc="-5" dirty="0"/>
              <a:t>Add</a:t>
            </a:r>
            <a:r>
              <a:rPr lang="en-US" sz="1700" spc="-15" dirty="0"/>
              <a:t> </a:t>
            </a:r>
            <a:r>
              <a:rPr lang="en-US" sz="1700" spc="-5" dirty="0"/>
              <a:t>multiple</a:t>
            </a:r>
            <a:r>
              <a:rPr lang="en-US" sz="1700" spc="-25" dirty="0"/>
              <a:t> </a:t>
            </a:r>
            <a:r>
              <a:rPr lang="en-US" sz="1700" spc="-5" dirty="0"/>
              <a:t>cores to add </a:t>
            </a:r>
            <a:r>
              <a:rPr lang="en-US" sz="1700" spc="-10" dirty="0"/>
              <a:t>performance</a:t>
            </a:r>
          </a:p>
          <a:p>
            <a:pPr marL="742950" lvl="1" indent="-228600">
              <a:lnSpc>
                <a:spcPct val="90000"/>
              </a:lnSpc>
              <a:spcBef>
                <a:spcPts val="580"/>
              </a:spcBef>
              <a:buSzPct val="63265"/>
              <a:buFont typeface="Arial" panose="020B0604020202020204" pitchFamily="34" charset="0"/>
              <a:buChar char="•"/>
              <a:tabLst>
                <a:tab pos="285115" algn="l"/>
                <a:tab pos="285750" algn="l"/>
              </a:tabLst>
            </a:pPr>
            <a:r>
              <a:rPr lang="en-US" sz="1700" spc="-5" dirty="0"/>
              <a:t>Keep</a:t>
            </a:r>
            <a:r>
              <a:rPr lang="en-US" sz="1700" spc="-10" dirty="0"/>
              <a:t> </a:t>
            </a:r>
            <a:r>
              <a:rPr lang="en-US" sz="1700" dirty="0"/>
              <a:t>clock</a:t>
            </a:r>
            <a:r>
              <a:rPr lang="en-US" sz="1700" spc="-5" dirty="0"/>
              <a:t> frequency same or reduced</a:t>
            </a:r>
            <a:endParaRPr lang="en-US" sz="1700" dirty="0"/>
          </a:p>
          <a:p>
            <a:pPr marL="742950" lvl="1" indent="-228600">
              <a:lnSpc>
                <a:spcPct val="90000"/>
              </a:lnSpc>
              <a:spcBef>
                <a:spcPts val="480"/>
              </a:spcBef>
              <a:buSzPct val="63265"/>
              <a:buFont typeface="Arial" panose="020B0604020202020204" pitchFamily="34" charset="0"/>
              <a:buChar char="•"/>
              <a:tabLst>
                <a:tab pos="285115" algn="l"/>
                <a:tab pos="285750" algn="l"/>
              </a:tabLst>
            </a:pPr>
            <a:r>
              <a:rPr lang="en-US" sz="1700" spc="-5" dirty="0"/>
              <a:t>Keep</a:t>
            </a:r>
            <a:r>
              <a:rPr lang="en-US" sz="1700" spc="-10" dirty="0"/>
              <a:t> </a:t>
            </a:r>
            <a:r>
              <a:rPr lang="en-US" sz="1700" spc="-5" dirty="0"/>
              <a:t>lid</a:t>
            </a:r>
            <a:r>
              <a:rPr lang="en-US" sz="1700" dirty="0"/>
              <a:t> </a:t>
            </a:r>
            <a:r>
              <a:rPr lang="en-US" sz="1700" spc="-5" dirty="0"/>
              <a:t>on</a:t>
            </a:r>
            <a:r>
              <a:rPr lang="en-US" sz="1700" spc="-10" dirty="0"/>
              <a:t> </a:t>
            </a:r>
            <a:r>
              <a:rPr lang="en-US" sz="1700" spc="-5" dirty="0"/>
              <a:t>power</a:t>
            </a:r>
            <a:r>
              <a:rPr lang="en-US" sz="1700" dirty="0"/>
              <a:t> </a:t>
            </a:r>
            <a:r>
              <a:rPr lang="en-US" sz="1700" spc="-5" dirty="0"/>
              <a:t>requirements</a:t>
            </a:r>
            <a:endParaRPr lang="en-US" sz="1700" dirty="0"/>
          </a:p>
          <a:p>
            <a:pPr marL="424180" indent="-228600">
              <a:lnSpc>
                <a:spcPct val="90000"/>
              </a:lnSpc>
              <a:spcBef>
                <a:spcPts val="480"/>
              </a:spcBef>
              <a:buSzPct val="63265"/>
              <a:buFont typeface="Arial" panose="020B0604020202020204" pitchFamily="34" charset="0"/>
              <a:buChar char="•"/>
              <a:tabLst>
                <a:tab pos="423545" algn="l"/>
                <a:tab pos="424180" algn="l"/>
                <a:tab pos="3198495" algn="l"/>
                <a:tab pos="3543935" algn="l"/>
              </a:tabLst>
            </a:pPr>
            <a:endParaRPr lang="en-US" sz="1700" dirty="0"/>
          </a:p>
        </p:txBody>
      </p:sp>
      <p:pic>
        <p:nvPicPr>
          <p:cNvPr id="9" name="object 9"/>
          <p:cNvPicPr/>
          <p:nvPr/>
        </p:nvPicPr>
        <p:blipFill rotWithShape="1">
          <a:blip r:embed="rId2" cstate="print"/>
          <a:srcRect l="1877" r="4602" b="2"/>
          <a:stretch/>
        </p:blipFill>
        <p:spPr>
          <a:xfrm>
            <a:off x="8102785" y="577844"/>
            <a:ext cx="3150341" cy="2481080"/>
          </a:xfrm>
          <a:custGeom>
            <a:avLst/>
            <a:gdLst/>
            <a:ahLst/>
            <a:cxnLst/>
            <a:rect l="l" t="t" r="r" b="b"/>
            <a:pathLst>
              <a:path w="4035547" h="4178808">
                <a:moveTo>
                  <a:pt x="14988" y="0"/>
                </a:moveTo>
                <a:lnTo>
                  <a:pt x="4035547" y="0"/>
                </a:lnTo>
                <a:lnTo>
                  <a:pt x="4035547" y="4161794"/>
                </a:lnTo>
                <a:lnTo>
                  <a:pt x="3918602" y="4164199"/>
                </a:lnTo>
                <a:cubicBezTo>
                  <a:pt x="3673497" y="4178956"/>
                  <a:pt x="3428120" y="4172295"/>
                  <a:pt x="3183014" y="4175560"/>
                </a:cubicBezTo>
                <a:cubicBezTo>
                  <a:pt x="2855121" y="4180001"/>
                  <a:pt x="2527499" y="4168639"/>
                  <a:pt x="2199742" y="4167595"/>
                </a:cubicBezTo>
                <a:cubicBezTo>
                  <a:pt x="2132562" y="4167334"/>
                  <a:pt x="2065110" y="4170729"/>
                  <a:pt x="1998202" y="4175952"/>
                </a:cubicBezTo>
                <a:cubicBezTo>
                  <a:pt x="1905507" y="4183005"/>
                  <a:pt x="1814033" y="4174124"/>
                  <a:pt x="1722153" y="4165766"/>
                </a:cubicBezTo>
                <a:cubicBezTo>
                  <a:pt x="1611407" y="4155711"/>
                  <a:pt x="1500933" y="4164591"/>
                  <a:pt x="1390867" y="4176214"/>
                </a:cubicBezTo>
                <a:lnTo>
                  <a:pt x="1348076" y="4178808"/>
                </a:lnTo>
                <a:lnTo>
                  <a:pt x="597587" y="4178808"/>
                </a:lnTo>
                <a:lnTo>
                  <a:pt x="507890" y="4175773"/>
                </a:lnTo>
                <a:cubicBezTo>
                  <a:pt x="403218" y="4174810"/>
                  <a:pt x="298546" y="4175691"/>
                  <a:pt x="193840" y="4176214"/>
                </a:cubicBezTo>
                <a:lnTo>
                  <a:pt x="2757" y="4175742"/>
                </a:lnTo>
                <a:lnTo>
                  <a:pt x="2810" y="4034870"/>
                </a:lnTo>
                <a:cubicBezTo>
                  <a:pt x="5629" y="3979851"/>
                  <a:pt x="10539" y="3924896"/>
                  <a:pt x="15416" y="3870068"/>
                </a:cubicBezTo>
                <a:cubicBezTo>
                  <a:pt x="23018" y="3799731"/>
                  <a:pt x="25045" y="3728899"/>
                  <a:pt x="21498" y="3658244"/>
                </a:cubicBezTo>
                <a:cubicBezTo>
                  <a:pt x="17063" y="3602147"/>
                  <a:pt x="10095" y="3546050"/>
                  <a:pt x="8828" y="3489953"/>
                </a:cubicBezTo>
                <a:cubicBezTo>
                  <a:pt x="6548" y="3389688"/>
                  <a:pt x="7434" y="3289424"/>
                  <a:pt x="13262" y="3189160"/>
                </a:cubicBezTo>
                <a:cubicBezTo>
                  <a:pt x="16176" y="3138901"/>
                  <a:pt x="20864" y="3089150"/>
                  <a:pt x="22891" y="3038510"/>
                </a:cubicBezTo>
                <a:cubicBezTo>
                  <a:pt x="24918" y="2987870"/>
                  <a:pt x="28973" y="2936723"/>
                  <a:pt x="17444" y="2887098"/>
                </a:cubicBezTo>
                <a:cubicBezTo>
                  <a:pt x="-2068" y="2802699"/>
                  <a:pt x="12249" y="2718680"/>
                  <a:pt x="16430" y="2634534"/>
                </a:cubicBezTo>
                <a:cubicBezTo>
                  <a:pt x="18964" y="2582244"/>
                  <a:pt x="34168" y="2528685"/>
                  <a:pt x="20738" y="2477919"/>
                </a:cubicBezTo>
                <a:cubicBezTo>
                  <a:pt x="-421" y="2398342"/>
                  <a:pt x="13389" y="2320415"/>
                  <a:pt x="20738" y="2242107"/>
                </a:cubicBezTo>
                <a:cubicBezTo>
                  <a:pt x="29213" y="2168001"/>
                  <a:pt x="27718" y="2093082"/>
                  <a:pt x="16303" y="2019369"/>
                </a:cubicBezTo>
                <a:cubicBezTo>
                  <a:pt x="1986" y="1946239"/>
                  <a:pt x="1986" y="1871028"/>
                  <a:pt x="16303" y="1797899"/>
                </a:cubicBezTo>
                <a:cubicBezTo>
                  <a:pt x="28162" y="1737537"/>
                  <a:pt x="29530" y="1675589"/>
                  <a:pt x="20357" y="1614758"/>
                </a:cubicBezTo>
                <a:cubicBezTo>
                  <a:pt x="14149" y="1571226"/>
                  <a:pt x="3000" y="1527947"/>
                  <a:pt x="1480" y="1484415"/>
                </a:cubicBezTo>
                <a:cubicBezTo>
                  <a:pt x="-1662" y="1393377"/>
                  <a:pt x="200" y="1302238"/>
                  <a:pt x="7055" y="1211417"/>
                </a:cubicBezTo>
                <a:cubicBezTo>
                  <a:pt x="15036" y="1107980"/>
                  <a:pt x="30366" y="1004923"/>
                  <a:pt x="19724" y="900725"/>
                </a:cubicBezTo>
                <a:cubicBezTo>
                  <a:pt x="16050" y="864934"/>
                  <a:pt x="8575" y="829270"/>
                  <a:pt x="7815" y="793353"/>
                </a:cubicBezTo>
                <a:cubicBezTo>
                  <a:pt x="6168" y="726087"/>
                  <a:pt x="5407" y="659710"/>
                  <a:pt x="9208" y="590286"/>
                </a:cubicBezTo>
                <a:cubicBezTo>
                  <a:pt x="13009" y="520863"/>
                  <a:pt x="27452" y="450424"/>
                  <a:pt x="17697" y="382270"/>
                </a:cubicBezTo>
                <a:cubicBezTo>
                  <a:pt x="7941" y="314115"/>
                  <a:pt x="14276" y="247103"/>
                  <a:pt x="20611" y="180218"/>
                </a:cubicBezTo>
                <a:cubicBezTo>
                  <a:pt x="23652" y="148426"/>
                  <a:pt x="25711" y="116982"/>
                  <a:pt x="25156" y="85665"/>
                </a:cubicBezTo>
                <a:close/>
              </a:path>
            </a:pathLst>
          </a:custGeom>
        </p:spPr>
      </p:pic>
      <p:pic>
        <p:nvPicPr>
          <p:cNvPr id="12" name="object 10">
            <a:extLst>
              <a:ext uri="{FF2B5EF4-FFF2-40B4-BE49-F238E27FC236}">
                <a16:creationId xmlns:a16="http://schemas.microsoft.com/office/drawing/2014/main" id="{ECEEECA4-A37F-4064-BE1D-74C6049E3A53}"/>
              </a:ext>
            </a:extLst>
          </p:cNvPr>
          <p:cNvPicPr/>
          <p:nvPr/>
        </p:nvPicPr>
        <p:blipFill rotWithShape="1">
          <a:blip r:embed="rId3" cstate="print"/>
          <a:srcRect t="15779" r="-1" b="-1"/>
          <a:stretch/>
        </p:blipFill>
        <p:spPr>
          <a:xfrm>
            <a:off x="7890727" y="3666121"/>
            <a:ext cx="4047645" cy="2590808"/>
          </a:xfrm>
          <a:custGeom>
            <a:avLst/>
            <a:gdLst/>
            <a:ahLst/>
            <a:cxnLst/>
            <a:rect l="l" t="t" r="r" b="b"/>
            <a:pathLst>
              <a:path w="4047645" h="2495811">
                <a:moveTo>
                  <a:pt x="2441891" y="4"/>
                </a:moveTo>
                <a:cubicBezTo>
                  <a:pt x="2489381" y="-78"/>
                  <a:pt x="2536882" y="1163"/>
                  <a:pt x="2584383" y="4428"/>
                </a:cubicBezTo>
                <a:cubicBezTo>
                  <a:pt x="2744314" y="17813"/>
                  <a:pt x="2904989" y="21079"/>
                  <a:pt x="3065367" y="14222"/>
                </a:cubicBezTo>
                <a:cubicBezTo>
                  <a:pt x="3194244" y="5694"/>
                  <a:pt x="3323514" y="4206"/>
                  <a:pt x="3452568" y="9782"/>
                </a:cubicBezTo>
                <a:cubicBezTo>
                  <a:pt x="3572813" y="16442"/>
                  <a:pt x="3693059" y="23233"/>
                  <a:pt x="3813712" y="19315"/>
                </a:cubicBezTo>
                <a:cubicBezTo>
                  <a:pt x="3861755" y="17748"/>
                  <a:pt x="3909121" y="15789"/>
                  <a:pt x="3956758" y="13177"/>
                </a:cubicBezTo>
                <a:lnTo>
                  <a:pt x="4047645" y="9696"/>
                </a:lnTo>
                <a:lnTo>
                  <a:pt x="4047645" y="2495811"/>
                </a:lnTo>
                <a:lnTo>
                  <a:pt x="28177" y="2495811"/>
                </a:lnTo>
                <a:lnTo>
                  <a:pt x="28782" y="2485852"/>
                </a:lnTo>
                <a:cubicBezTo>
                  <a:pt x="31911" y="2365446"/>
                  <a:pt x="35027" y="2245002"/>
                  <a:pt x="38157" y="2124521"/>
                </a:cubicBezTo>
                <a:cubicBezTo>
                  <a:pt x="38284" y="2119444"/>
                  <a:pt x="39171" y="2114494"/>
                  <a:pt x="39171" y="2109417"/>
                </a:cubicBezTo>
                <a:cubicBezTo>
                  <a:pt x="48166" y="1995573"/>
                  <a:pt x="53107" y="1881729"/>
                  <a:pt x="18899" y="1770550"/>
                </a:cubicBezTo>
                <a:cubicBezTo>
                  <a:pt x="15871" y="1760104"/>
                  <a:pt x="14262" y="1749304"/>
                  <a:pt x="14084" y="1738440"/>
                </a:cubicBezTo>
                <a:cubicBezTo>
                  <a:pt x="12413" y="1641514"/>
                  <a:pt x="16644" y="1544587"/>
                  <a:pt x="26754" y="1448181"/>
                </a:cubicBezTo>
                <a:cubicBezTo>
                  <a:pt x="31949" y="1389038"/>
                  <a:pt x="26754" y="1329006"/>
                  <a:pt x="43478" y="1270498"/>
                </a:cubicBezTo>
                <a:cubicBezTo>
                  <a:pt x="50864" y="1241421"/>
                  <a:pt x="55109" y="1211634"/>
                  <a:pt x="56147" y="1181656"/>
                </a:cubicBezTo>
                <a:cubicBezTo>
                  <a:pt x="59948" y="1109060"/>
                  <a:pt x="38537" y="1040779"/>
                  <a:pt x="18139" y="972244"/>
                </a:cubicBezTo>
                <a:cubicBezTo>
                  <a:pt x="7370" y="935945"/>
                  <a:pt x="-5426" y="898886"/>
                  <a:pt x="2429" y="860811"/>
                </a:cubicBezTo>
                <a:cubicBezTo>
                  <a:pt x="16707" y="802251"/>
                  <a:pt x="24854" y="742359"/>
                  <a:pt x="26754" y="682112"/>
                </a:cubicBezTo>
                <a:cubicBezTo>
                  <a:pt x="26754" y="639468"/>
                  <a:pt x="16365" y="597712"/>
                  <a:pt x="20039" y="555195"/>
                </a:cubicBezTo>
                <a:cubicBezTo>
                  <a:pt x="28211" y="472712"/>
                  <a:pt x="30238" y="389734"/>
                  <a:pt x="26121" y="306946"/>
                </a:cubicBezTo>
                <a:cubicBezTo>
                  <a:pt x="26095" y="273846"/>
                  <a:pt x="29846" y="240848"/>
                  <a:pt x="37270" y="208585"/>
                </a:cubicBezTo>
                <a:cubicBezTo>
                  <a:pt x="46506" y="151651"/>
                  <a:pt x="48419" y="93777"/>
                  <a:pt x="42971" y="36360"/>
                </a:cubicBezTo>
                <a:lnTo>
                  <a:pt x="38853" y="8429"/>
                </a:lnTo>
                <a:lnTo>
                  <a:pt x="56649" y="7824"/>
                </a:lnTo>
                <a:cubicBezTo>
                  <a:pt x="210497" y="-156"/>
                  <a:pt x="364754" y="3162"/>
                  <a:pt x="518087" y="17748"/>
                </a:cubicBezTo>
                <a:cubicBezTo>
                  <a:pt x="626567" y="25440"/>
                  <a:pt x="735534" y="24213"/>
                  <a:pt x="843809" y="14092"/>
                </a:cubicBezTo>
                <a:cubicBezTo>
                  <a:pt x="1042499" y="-1711"/>
                  <a:pt x="1240782" y="10958"/>
                  <a:pt x="1439065" y="21666"/>
                </a:cubicBezTo>
                <a:cubicBezTo>
                  <a:pt x="1631105" y="32113"/>
                  <a:pt x="1823010" y="24408"/>
                  <a:pt x="2015050" y="17487"/>
                </a:cubicBezTo>
                <a:cubicBezTo>
                  <a:pt x="2157045" y="12394"/>
                  <a:pt x="2299420" y="249"/>
                  <a:pt x="2441891" y="4"/>
                </a:cubicBezTo>
                <a:close/>
              </a:path>
            </a:pathLst>
          </a:custGeom>
        </p:spPr>
      </p:pic>
      <p:sp>
        <p:nvSpPr>
          <p:cNvPr id="11" name="Slide Number Placeholder 10">
            <a:extLst>
              <a:ext uri="{FF2B5EF4-FFF2-40B4-BE49-F238E27FC236}">
                <a16:creationId xmlns:a16="http://schemas.microsoft.com/office/drawing/2014/main" id="{368D2031-C6D5-4D5E-8B36-766609694F1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674017D6-2BAA-449D-BEA9-28190BE8E22D}" type="slidenum">
              <a:rPr lang="en-US">
                <a:solidFill>
                  <a:srgbClr val="FFFFFF"/>
                </a:solidFill>
              </a:rPr>
              <a:pPr>
                <a:spcAft>
                  <a:spcPts val="600"/>
                </a:spcAft>
              </a:pPr>
              <a:t>18</a:t>
            </a:fld>
            <a:endParaRPr lang="en-US">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5" name="Rectangle 94">
            <a:extLst>
              <a:ext uri="{FF2B5EF4-FFF2-40B4-BE49-F238E27FC236}">
                <a16:creationId xmlns:a16="http://schemas.microsoft.com/office/drawing/2014/main" id="{21A75659-5A6F-4F77-9679-678A00B9D8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20 years of NoCs | SIGARCH">
            <a:extLst>
              <a:ext uri="{FF2B5EF4-FFF2-40B4-BE49-F238E27FC236}">
                <a16:creationId xmlns:a16="http://schemas.microsoft.com/office/drawing/2014/main" id="{FA986E52-7A29-4759-A1DC-4D76B62551E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364" t="9091"/>
          <a:stretch/>
        </p:blipFill>
        <p:spPr bwMode="auto">
          <a:xfrm>
            <a:off x="20" y="10"/>
            <a:ext cx="8668492" cy="6857990"/>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E30A3A45-140E-431E-AED0-07EF83631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435399" y="0"/>
            <a:ext cx="9756601" cy="6858000"/>
          </a:xfrm>
          <a:prstGeom prst="rect">
            <a:avLst/>
          </a:prstGeom>
          <a:gradFill>
            <a:gsLst>
              <a:gs pos="53000">
                <a:schemeClr val="bg1"/>
              </a:gs>
              <a:gs pos="35000">
                <a:schemeClr val="bg1">
                  <a:alpha val="76000"/>
                </a:schemeClr>
              </a:gs>
              <a:gs pos="19000">
                <a:schemeClr val="bg1">
                  <a:alpha val="40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687333"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1" name="Rectangle 10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53018" y="2443480"/>
            <a:ext cx="3218688"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5C1FBA44-59B1-4676-83C2-CB73648E7336}"/>
              </a:ext>
            </a:extLst>
          </p:cNvPr>
          <p:cNvSpPr txBox="1"/>
          <p:nvPr/>
        </p:nvSpPr>
        <p:spPr>
          <a:xfrm>
            <a:off x="8342909" y="1233371"/>
            <a:ext cx="3438906" cy="3207258"/>
          </a:xfrm>
          <a:prstGeom prst="rect">
            <a:avLst/>
          </a:prstGeom>
        </p:spPr>
        <p:txBody>
          <a:bodyPr vert="horz" lIns="91440" tIns="45720" rIns="91440" bIns="45720" rtlCol="0" anchor="t">
            <a:normAutofit/>
          </a:bodyPr>
          <a:lstStyle/>
          <a:p>
            <a:pPr>
              <a:lnSpc>
                <a:spcPct val="200000"/>
              </a:lnSpc>
              <a:spcAft>
                <a:spcPts val="600"/>
              </a:spcAft>
            </a:pPr>
            <a:r>
              <a:rPr lang="en-US" sz="4400" dirty="0"/>
              <a:t>Thank You</a:t>
            </a:r>
          </a:p>
          <a:p>
            <a:pPr>
              <a:lnSpc>
                <a:spcPct val="110000"/>
              </a:lnSpc>
              <a:spcAft>
                <a:spcPts val="600"/>
              </a:spcAft>
            </a:pPr>
            <a:r>
              <a:rPr lang="en-US" sz="2000" dirty="0"/>
              <a:t>Next: Parallel Computer Architecture</a:t>
            </a:r>
          </a:p>
        </p:txBody>
      </p:sp>
      <mc:AlternateContent xmlns:mc="http://schemas.openxmlformats.org/markup-compatibility/2006" xmlns:p14="http://schemas.microsoft.com/office/powerpoint/2010/main">
        <mc:Choice Requires="p14">
          <p:contentPart p14:bwMode="auto" r:id="rId3">
            <p14:nvContentPartPr>
              <p14:cNvPr id="9" name="Ink 8">
                <a:extLst>
                  <a:ext uri="{FF2B5EF4-FFF2-40B4-BE49-F238E27FC236}">
                    <a16:creationId xmlns:a16="http://schemas.microsoft.com/office/drawing/2014/main" id="{BE13EBAB-9C25-4B77-9577-60E740322EB0}"/>
                  </a:ext>
                </a:extLst>
              </p14:cNvPr>
              <p14:cNvContentPartPr/>
              <p14:nvPr/>
            </p14:nvContentPartPr>
            <p14:xfrm>
              <a:off x="988510" y="8484539"/>
              <a:ext cx="360" cy="360"/>
            </p14:xfrm>
          </p:contentPart>
        </mc:Choice>
        <mc:Fallback xmlns="">
          <p:pic>
            <p:nvPicPr>
              <p:cNvPr id="9" name="Ink 8">
                <a:extLst>
                  <a:ext uri="{FF2B5EF4-FFF2-40B4-BE49-F238E27FC236}">
                    <a16:creationId xmlns:a16="http://schemas.microsoft.com/office/drawing/2014/main" id="{BE13EBAB-9C25-4B77-9577-60E740322EB0}"/>
                  </a:ext>
                </a:extLst>
              </p:cNvPr>
              <p:cNvPicPr/>
              <p:nvPr/>
            </p:nvPicPr>
            <p:blipFill>
              <a:blip r:embed="rId4"/>
              <a:stretch>
                <a:fillRect/>
              </a:stretch>
            </p:blipFill>
            <p:spPr>
              <a:xfrm>
                <a:off x="979510" y="8475539"/>
                <a:ext cx="18000" cy="18000"/>
              </a:xfrm>
              <a:prstGeom prst="rect">
                <a:avLst/>
              </a:prstGeom>
            </p:spPr>
          </p:pic>
        </mc:Fallback>
      </mc:AlternateContent>
    </p:spTree>
    <p:extLst>
      <p:ext uri="{BB962C8B-B14F-4D97-AF65-F5344CB8AC3E}">
        <p14:creationId xmlns:p14="http://schemas.microsoft.com/office/powerpoint/2010/main" val="1609949163"/>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E94E0A-37A1-4CAA-807E-AB216139CB36}"/>
              </a:ext>
            </a:extLst>
          </p:cNvPr>
          <p:cNvSpPr>
            <a:spLocks noGrp="1"/>
          </p:cNvSpPr>
          <p:nvPr>
            <p:ph type="title"/>
          </p:nvPr>
        </p:nvSpPr>
        <p:spPr>
          <a:xfrm>
            <a:off x="630936" y="640080"/>
            <a:ext cx="4818888" cy="1481328"/>
          </a:xfrm>
        </p:spPr>
        <p:txBody>
          <a:bodyPr anchor="b">
            <a:normAutofit/>
          </a:bodyPr>
          <a:lstStyle/>
          <a:p>
            <a:r>
              <a:rPr lang="en-US" sz="5400" dirty="0"/>
              <a:t>Parallel</a:t>
            </a:r>
            <a:endParaRPr lang="en-MY" sz="5400" dirty="0"/>
          </a:p>
        </p:txBody>
      </p:sp>
      <p:sp>
        <p:nvSpPr>
          <p:cNvPr id="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416CCD-5C7B-4F7D-A4A2-343483A4E314}"/>
              </a:ext>
            </a:extLst>
          </p:cNvPr>
          <p:cNvSpPr>
            <a:spLocks noGrp="1"/>
          </p:cNvSpPr>
          <p:nvPr>
            <p:ph idx="1"/>
          </p:nvPr>
        </p:nvSpPr>
        <p:spPr>
          <a:xfrm>
            <a:off x="630936" y="2660904"/>
            <a:ext cx="4818888" cy="3547872"/>
          </a:xfrm>
        </p:spPr>
        <p:txBody>
          <a:bodyPr anchor="t">
            <a:normAutofit/>
          </a:bodyPr>
          <a:lstStyle/>
          <a:p>
            <a:r>
              <a:rPr lang="en-US" sz="1500" dirty="0"/>
              <a:t>A parallel computer is a computer system that uses  </a:t>
            </a:r>
            <a:r>
              <a:rPr lang="en-US" sz="1500" dirty="0">
                <a:highlight>
                  <a:srgbClr val="FFFF00"/>
                </a:highlight>
              </a:rPr>
              <a:t>multiple processing elements </a:t>
            </a:r>
            <a:r>
              <a:rPr lang="en-US" sz="1500" dirty="0"/>
              <a:t>simultaneously in a  cooperative manner to solve a </a:t>
            </a:r>
            <a:r>
              <a:rPr lang="en-US" sz="1500" dirty="0">
                <a:highlight>
                  <a:srgbClr val="FFFF00"/>
                </a:highlight>
              </a:rPr>
              <a:t>computational problem</a:t>
            </a:r>
          </a:p>
          <a:p>
            <a:r>
              <a:rPr lang="en-US" sz="1500" dirty="0"/>
              <a:t>Parallel processing includes techniques and technologies  that make it possible to compute in parallel</a:t>
            </a:r>
          </a:p>
          <a:p>
            <a:pPr lvl="1"/>
            <a:r>
              <a:rPr lang="en-US" sz="1500" dirty="0"/>
              <a:t>Hardware, networks, operating systems, parallel libraries,  languages, compilers, algorithms, tools, …</a:t>
            </a:r>
          </a:p>
          <a:p>
            <a:r>
              <a:rPr lang="en-US" sz="1500" dirty="0"/>
              <a:t>Parallel computing is an evolution of serial computing</a:t>
            </a:r>
          </a:p>
          <a:p>
            <a:pPr lvl="1"/>
            <a:r>
              <a:rPr lang="en-US" sz="1500" dirty="0"/>
              <a:t>Parallelism is natural</a:t>
            </a:r>
          </a:p>
          <a:p>
            <a:pPr lvl="1"/>
            <a:r>
              <a:rPr lang="en-US" sz="1500" dirty="0"/>
              <a:t>Computing problems differ in level / type of parallelism</a:t>
            </a:r>
          </a:p>
          <a:p>
            <a:pPr lvl="1"/>
            <a:endParaRPr lang="en-MY" sz="1500" dirty="0"/>
          </a:p>
        </p:txBody>
      </p:sp>
      <p:pic>
        <p:nvPicPr>
          <p:cNvPr id="11" name="Picture 2">
            <a:extLst>
              <a:ext uri="{FF2B5EF4-FFF2-40B4-BE49-F238E27FC236}">
                <a16:creationId xmlns:a16="http://schemas.microsoft.com/office/drawing/2014/main" id="{AEC3D6B7-DF50-4081-8197-32B2EBDFF57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1907312"/>
            <a:ext cx="5458968" cy="304337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851F252-B645-89A7-95CC-295220371E1A}"/>
              </a:ext>
            </a:extLst>
          </p:cNvPr>
          <p:cNvSpPr txBox="1"/>
          <p:nvPr/>
        </p:nvSpPr>
        <p:spPr>
          <a:xfrm>
            <a:off x="5038165" y="30498"/>
            <a:ext cx="6096000" cy="2031325"/>
          </a:xfrm>
          <a:prstGeom prst="rect">
            <a:avLst/>
          </a:prstGeom>
          <a:noFill/>
        </p:spPr>
        <p:txBody>
          <a:bodyPr wrap="square">
            <a:spAutoFit/>
          </a:bodyPr>
          <a:lstStyle/>
          <a:p>
            <a:r>
              <a:rPr lang="en-US" b="1" i="0" dirty="0">
                <a:latin typeface="Söhne"/>
              </a:rPr>
              <a:t>A parallel computer is a type of computer that uses multiple processors or cores to perform tasks simultaneously. This allows the computer to perform multiple tasks at the same time and can potentially improve the speed and performance of certain types of computations. Parallel computers can be useful for a variety of applications, including scientific simulations, data analysis, and machine learning.</a:t>
            </a:r>
            <a:endParaRPr lang="en-MY" b="1" dirty="0"/>
          </a:p>
        </p:txBody>
      </p:sp>
    </p:spTree>
    <p:extLst>
      <p:ext uri="{BB962C8B-B14F-4D97-AF65-F5344CB8AC3E}">
        <p14:creationId xmlns:p14="http://schemas.microsoft.com/office/powerpoint/2010/main" val="39741133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E14A68-6910-445E-B0AB-525CFAEF635E}"/>
              </a:ext>
            </a:extLst>
          </p:cNvPr>
          <p:cNvSpPr>
            <a:spLocks noGrp="1"/>
          </p:cNvSpPr>
          <p:nvPr>
            <p:ph type="title"/>
          </p:nvPr>
        </p:nvSpPr>
        <p:spPr>
          <a:xfrm>
            <a:off x="838200" y="365125"/>
            <a:ext cx="10515600" cy="1325563"/>
          </a:xfrm>
        </p:spPr>
        <p:txBody>
          <a:bodyPr>
            <a:normAutofit/>
          </a:bodyPr>
          <a:lstStyle/>
          <a:p>
            <a:r>
              <a:rPr lang="en-US" sz="5400"/>
              <a:t>Concepts</a:t>
            </a:r>
            <a:endParaRPr lang="en-MY" sz="5400"/>
          </a:p>
        </p:txBody>
      </p:sp>
      <p:sp>
        <p:nvSpPr>
          <p:cNvPr id="18"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ontent Placeholder 2">
            <a:extLst>
              <a:ext uri="{FF2B5EF4-FFF2-40B4-BE49-F238E27FC236}">
                <a16:creationId xmlns:a16="http://schemas.microsoft.com/office/drawing/2014/main" id="{9DFC6ABF-8376-4FB8-8A0A-EB0526A9A20E}"/>
              </a:ext>
            </a:extLst>
          </p:cNvPr>
          <p:cNvSpPr>
            <a:spLocks noGrp="1"/>
          </p:cNvSpPr>
          <p:nvPr>
            <p:ph idx="1"/>
          </p:nvPr>
        </p:nvSpPr>
        <p:spPr>
          <a:xfrm>
            <a:off x="838200" y="1929384"/>
            <a:ext cx="10515600" cy="4251960"/>
          </a:xfrm>
        </p:spPr>
        <p:txBody>
          <a:bodyPr>
            <a:normAutofit/>
          </a:bodyPr>
          <a:lstStyle/>
          <a:p>
            <a:r>
              <a:rPr lang="en-US" sz="2200" b="1" dirty="0"/>
              <a:t>Parallel computer </a:t>
            </a:r>
            <a:r>
              <a:rPr lang="en-US" sz="2200" dirty="0"/>
              <a:t>- A multiple-processor computer system that supporting parallel programming and computation.</a:t>
            </a:r>
          </a:p>
          <a:p>
            <a:r>
              <a:rPr lang="en-US" sz="2200" b="1" dirty="0"/>
              <a:t>Parallel Computing </a:t>
            </a:r>
            <a:r>
              <a:rPr lang="en-US" sz="2200" dirty="0"/>
              <a:t>- The use of </a:t>
            </a:r>
            <a:r>
              <a:rPr lang="en-US" sz="2200" dirty="0">
                <a:highlight>
                  <a:srgbClr val="FFFF00"/>
                </a:highlight>
              </a:rPr>
              <a:t>parallel computer </a:t>
            </a:r>
            <a:r>
              <a:rPr lang="en-US" sz="2200" dirty="0"/>
              <a:t>to </a:t>
            </a:r>
            <a:r>
              <a:rPr lang="en-US" sz="2200" dirty="0">
                <a:highlight>
                  <a:srgbClr val="FFFF00"/>
                </a:highlight>
              </a:rPr>
              <a:t>reduce the time </a:t>
            </a:r>
            <a:r>
              <a:rPr lang="en-US" sz="2200" dirty="0"/>
              <a:t>needed to solve a single computational problem.</a:t>
            </a:r>
          </a:p>
          <a:p>
            <a:r>
              <a:rPr lang="en-US" sz="2200" b="1" dirty="0"/>
              <a:t>Parallel Programming </a:t>
            </a:r>
            <a:r>
              <a:rPr lang="en-US" sz="2200" dirty="0"/>
              <a:t>– </a:t>
            </a:r>
            <a:r>
              <a:rPr lang="en-US" sz="2200" dirty="0">
                <a:highlight>
                  <a:srgbClr val="FFFF00"/>
                </a:highlight>
              </a:rPr>
              <a:t>Computer programming </a:t>
            </a:r>
            <a:r>
              <a:rPr lang="en-US" sz="2200" dirty="0"/>
              <a:t>in a language that allows programmers to </a:t>
            </a:r>
            <a:r>
              <a:rPr lang="en-US" sz="2200" dirty="0">
                <a:highlight>
                  <a:srgbClr val="FFFF00"/>
                </a:highlight>
              </a:rPr>
              <a:t>indicate how different portions of computation </a:t>
            </a:r>
            <a:r>
              <a:rPr lang="en-US" sz="2200" dirty="0"/>
              <a:t>may be </a:t>
            </a:r>
            <a:r>
              <a:rPr lang="en-US" sz="2200" dirty="0">
                <a:highlight>
                  <a:srgbClr val="FFFF00"/>
                </a:highlight>
              </a:rPr>
              <a:t>executed concurrently </a:t>
            </a:r>
            <a:r>
              <a:rPr lang="en-US" sz="2200" dirty="0"/>
              <a:t>by </a:t>
            </a:r>
            <a:r>
              <a:rPr lang="en-US" sz="2200" dirty="0">
                <a:highlight>
                  <a:srgbClr val="FFFF00"/>
                </a:highlight>
              </a:rPr>
              <a:t>different processors</a:t>
            </a:r>
            <a:r>
              <a:rPr lang="en-US" sz="2200" dirty="0"/>
              <a:t>. </a:t>
            </a:r>
          </a:p>
          <a:p>
            <a:pPr marL="0" indent="0">
              <a:buNone/>
            </a:pPr>
            <a:endParaRPr lang="en-MY" sz="2200" dirty="0"/>
          </a:p>
        </p:txBody>
      </p:sp>
      <p:sp>
        <p:nvSpPr>
          <p:cNvPr id="4" name="Slide Number Placeholder 3">
            <a:extLst>
              <a:ext uri="{FF2B5EF4-FFF2-40B4-BE49-F238E27FC236}">
                <a16:creationId xmlns:a16="http://schemas.microsoft.com/office/drawing/2014/main" id="{ABB83746-83F7-417C-8627-1DF7256F0BA1}"/>
              </a:ext>
            </a:extLst>
          </p:cNvPr>
          <p:cNvSpPr>
            <a:spLocks noGrp="1"/>
          </p:cNvSpPr>
          <p:nvPr>
            <p:ph type="sldNum" sz="quarter" idx="12"/>
          </p:nvPr>
        </p:nvSpPr>
        <p:spPr>
          <a:xfrm>
            <a:off x="8610600" y="6356350"/>
            <a:ext cx="2743200" cy="365125"/>
          </a:xfrm>
        </p:spPr>
        <p:txBody>
          <a:bodyPr>
            <a:normAutofit/>
          </a:bodyPr>
          <a:lstStyle/>
          <a:p>
            <a:pPr>
              <a:spcAft>
                <a:spcPts val="600"/>
              </a:spcAft>
            </a:pPr>
            <a:fld id="{674017D6-2BAA-449D-BEA9-28190BE8E22D}" type="slidenum">
              <a:rPr lang="en-MY" smtClean="0"/>
              <a:pPr>
                <a:spcAft>
                  <a:spcPts val="600"/>
                </a:spcAft>
              </a:pPr>
              <a:t>3</a:t>
            </a:fld>
            <a:endParaRPr lang="en-MY"/>
          </a:p>
        </p:txBody>
      </p:sp>
    </p:spTree>
    <p:extLst>
      <p:ext uri="{BB962C8B-B14F-4D97-AF65-F5344CB8AC3E}">
        <p14:creationId xmlns:p14="http://schemas.microsoft.com/office/powerpoint/2010/main" val="11682962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537562A-B720-4F43-B1F4-31D39D0CD8A1}"/>
              </a:ext>
            </a:extLst>
          </p:cNvPr>
          <p:cNvSpPr>
            <a:spLocks noGrp="1"/>
          </p:cNvSpPr>
          <p:nvPr>
            <p:ph type="title"/>
          </p:nvPr>
        </p:nvSpPr>
        <p:spPr>
          <a:xfrm>
            <a:off x="630936" y="640080"/>
            <a:ext cx="4818888" cy="1481328"/>
          </a:xfrm>
        </p:spPr>
        <p:txBody>
          <a:bodyPr anchor="b">
            <a:normAutofit/>
          </a:bodyPr>
          <a:lstStyle/>
          <a:p>
            <a:r>
              <a:rPr lang="en-US" sz="5400" dirty="0"/>
              <a:t>Concurrency</a:t>
            </a:r>
            <a:endParaRPr lang="en-MY" sz="5400" dirty="0"/>
          </a:p>
        </p:txBody>
      </p:sp>
      <p:sp>
        <p:nvSpPr>
          <p:cNvPr id="8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1414376D-F9D3-441B-A7DA-F67C0E23E290}"/>
              </a:ext>
            </a:extLst>
          </p:cNvPr>
          <p:cNvSpPr>
            <a:spLocks noGrp="1"/>
          </p:cNvSpPr>
          <p:nvPr>
            <p:ph idx="1"/>
          </p:nvPr>
        </p:nvSpPr>
        <p:spPr>
          <a:xfrm>
            <a:off x="630936" y="2660904"/>
            <a:ext cx="4818888" cy="3547872"/>
          </a:xfrm>
        </p:spPr>
        <p:txBody>
          <a:bodyPr anchor="t">
            <a:normAutofit/>
          </a:bodyPr>
          <a:lstStyle/>
          <a:p>
            <a:r>
              <a:rPr lang="en-US" sz="1400" dirty="0"/>
              <a:t>Consider multiple tasks to be executed in a computer  </a:t>
            </a:r>
          </a:p>
          <a:p>
            <a:r>
              <a:rPr lang="en-US" sz="1400" dirty="0"/>
              <a:t>Tasks are concurrent with respect to each if</a:t>
            </a:r>
          </a:p>
          <a:p>
            <a:pPr lvl="1"/>
            <a:r>
              <a:rPr lang="en-US" sz="1400" dirty="0"/>
              <a:t>They can </a:t>
            </a:r>
            <a:r>
              <a:rPr lang="en-US" sz="1400" dirty="0">
                <a:highlight>
                  <a:srgbClr val="FFFF00"/>
                </a:highlight>
              </a:rPr>
              <a:t>execute at the same time </a:t>
            </a:r>
            <a:r>
              <a:rPr lang="en-US" sz="1400" dirty="0"/>
              <a:t>(concurrent execution)  Implies that there </a:t>
            </a:r>
            <a:r>
              <a:rPr lang="en-US" sz="1400" dirty="0">
                <a:highlight>
                  <a:srgbClr val="FFFF00"/>
                </a:highlight>
              </a:rPr>
              <a:t>are no dependencies between the tasks</a:t>
            </a:r>
          </a:p>
          <a:p>
            <a:r>
              <a:rPr lang="en-US" sz="1400" dirty="0"/>
              <a:t>Dependencies</a:t>
            </a:r>
          </a:p>
          <a:p>
            <a:pPr lvl="1"/>
            <a:r>
              <a:rPr lang="en-US" sz="1400" dirty="0"/>
              <a:t>If a task requires results produced by other tasks in order to  execute correctly, the task’s execution is </a:t>
            </a:r>
            <a:r>
              <a:rPr lang="en-US" sz="1400" dirty="0">
                <a:highlight>
                  <a:srgbClr val="FFFF00"/>
                </a:highlight>
              </a:rPr>
              <a:t>dependent</a:t>
            </a:r>
          </a:p>
          <a:p>
            <a:pPr lvl="1"/>
            <a:r>
              <a:rPr lang="en-US" sz="1400" dirty="0"/>
              <a:t>If two tasks are dependent, they are not concurrent  Some form of synchronization must be used to enforce  (satisfy) dependencies</a:t>
            </a:r>
          </a:p>
          <a:p>
            <a:r>
              <a:rPr lang="en-US" sz="1400" dirty="0"/>
              <a:t>Concurrency is fundamental to computer science</a:t>
            </a:r>
          </a:p>
          <a:p>
            <a:pPr lvl="1"/>
            <a:r>
              <a:rPr lang="en-US" sz="1400" dirty="0"/>
              <a:t>Operating systems, databases, networking, …</a:t>
            </a:r>
          </a:p>
          <a:p>
            <a:endParaRPr lang="en-US" sz="1400" dirty="0"/>
          </a:p>
          <a:p>
            <a:endParaRPr lang="en-US" sz="1400" dirty="0"/>
          </a:p>
          <a:p>
            <a:endParaRPr lang="en-MY" sz="1400" dirty="0"/>
          </a:p>
        </p:txBody>
      </p:sp>
      <p:pic>
        <p:nvPicPr>
          <p:cNvPr id="8" name="Picture 2">
            <a:extLst>
              <a:ext uri="{FF2B5EF4-FFF2-40B4-BE49-F238E27FC236}">
                <a16:creationId xmlns:a16="http://schemas.microsoft.com/office/drawing/2014/main" id="{EF068937-8753-4AB4-9782-97522670682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9048" y="2589683"/>
            <a:ext cx="5458968" cy="1678634"/>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0355450-1B32-4681-9B05-1599A2A4137B}"/>
              </a:ext>
            </a:extLst>
          </p:cNvPr>
          <p:cNvSpPr>
            <a:spLocks noGrp="1"/>
          </p:cNvSpPr>
          <p:nvPr>
            <p:ph type="sldNum" sz="quarter" idx="12"/>
          </p:nvPr>
        </p:nvSpPr>
        <p:spPr>
          <a:xfrm>
            <a:off x="8610600" y="6356350"/>
            <a:ext cx="2743200" cy="365125"/>
          </a:xfrm>
        </p:spPr>
        <p:txBody>
          <a:bodyPr>
            <a:normAutofit/>
          </a:bodyPr>
          <a:lstStyle/>
          <a:p>
            <a:pPr>
              <a:spcAft>
                <a:spcPts val="600"/>
              </a:spcAft>
            </a:pPr>
            <a:fld id="{674017D6-2BAA-449D-BEA9-28190BE8E22D}" type="slidenum">
              <a:rPr lang="en-MY" smtClean="0"/>
              <a:pPr>
                <a:spcAft>
                  <a:spcPts val="600"/>
                </a:spcAft>
              </a:pPr>
              <a:t>4</a:t>
            </a:fld>
            <a:endParaRPr lang="en-MY"/>
          </a:p>
        </p:txBody>
      </p:sp>
      <mc:AlternateContent xmlns:mc="http://schemas.openxmlformats.org/markup-compatibility/2006" xmlns:p14="http://schemas.microsoft.com/office/powerpoint/2010/main">
        <mc:Choice Requires="p14">
          <p:contentPart p14:bwMode="auto" r:id="rId3">
            <p14:nvContentPartPr>
              <p14:cNvPr id="68" name="Ink 67">
                <a:extLst>
                  <a:ext uri="{FF2B5EF4-FFF2-40B4-BE49-F238E27FC236}">
                    <a16:creationId xmlns:a16="http://schemas.microsoft.com/office/drawing/2014/main" id="{B9CCBB37-E5A8-4574-807F-F55E8603ECD8}"/>
                  </a:ext>
                </a:extLst>
              </p14:cNvPr>
              <p14:cNvContentPartPr/>
              <p14:nvPr/>
            </p14:nvContentPartPr>
            <p14:xfrm>
              <a:off x="2258915" y="-1635607"/>
              <a:ext cx="360" cy="360"/>
            </p14:xfrm>
          </p:contentPart>
        </mc:Choice>
        <mc:Fallback xmlns="">
          <p:pic>
            <p:nvPicPr>
              <p:cNvPr id="68" name="Ink 67">
                <a:extLst>
                  <a:ext uri="{FF2B5EF4-FFF2-40B4-BE49-F238E27FC236}">
                    <a16:creationId xmlns:a16="http://schemas.microsoft.com/office/drawing/2014/main" id="{B9CCBB37-E5A8-4574-807F-F55E8603ECD8}"/>
                  </a:ext>
                </a:extLst>
              </p:cNvPr>
              <p:cNvPicPr/>
              <p:nvPr/>
            </p:nvPicPr>
            <p:blipFill>
              <a:blip r:embed="rId4"/>
              <a:stretch>
                <a:fillRect/>
              </a:stretch>
            </p:blipFill>
            <p:spPr>
              <a:xfrm>
                <a:off x="2250275" y="-1644607"/>
                <a:ext cx="18000" cy="18000"/>
              </a:xfrm>
              <a:prstGeom prst="rect">
                <a:avLst/>
              </a:prstGeom>
            </p:spPr>
          </p:pic>
        </mc:Fallback>
      </mc:AlternateContent>
      <p:sp>
        <p:nvSpPr>
          <p:cNvPr id="5" name="TextBox 4">
            <a:extLst>
              <a:ext uri="{FF2B5EF4-FFF2-40B4-BE49-F238E27FC236}">
                <a16:creationId xmlns:a16="http://schemas.microsoft.com/office/drawing/2014/main" id="{9E3A88C4-9B79-5BDA-7153-7DC1BC555370}"/>
              </a:ext>
            </a:extLst>
          </p:cNvPr>
          <p:cNvSpPr txBox="1"/>
          <p:nvPr/>
        </p:nvSpPr>
        <p:spPr>
          <a:xfrm>
            <a:off x="6362700" y="4657725"/>
            <a:ext cx="4991100" cy="646331"/>
          </a:xfrm>
          <a:prstGeom prst="rect">
            <a:avLst/>
          </a:prstGeom>
          <a:noFill/>
        </p:spPr>
        <p:txBody>
          <a:bodyPr wrap="square" rtlCol="0">
            <a:spAutoFit/>
          </a:bodyPr>
          <a:lstStyle/>
          <a:p>
            <a:r>
              <a:rPr lang="en-MY" dirty="0"/>
              <a:t>Task need results from others task=dependent</a:t>
            </a:r>
          </a:p>
          <a:p>
            <a:r>
              <a:rPr lang="en-MY" dirty="0"/>
              <a:t>D</a:t>
            </a:r>
            <a:r>
              <a:rPr lang="en-US" altLang="zh-CN" dirty="0" err="1"/>
              <a:t>ependent</a:t>
            </a:r>
            <a:r>
              <a:rPr lang="en-US" altLang="zh-CN" dirty="0"/>
              <a:t>=no concurrent</a:t>
            </a:r>
            <a:endParaRPr lang="en-MY" dirty="0"/>
          </a:p>
        </p:txBody>
      </p:sp>
    </p:spTree>
    <p:extLst>
      <p:ext uri="{BB962C8B-B14F-4D97-AF65-F5344CB8AC3E}">
        <p14:creationId xmlns:p14="http://schemas.microsoft.com/office/powerpoint/2010/main" val="34996961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A02FADC-67C1-44B7-ACB2-E56A3DB5B430}"/>
              </a:ext>
            </a:extLst>
          </p:cNvPr>
          <p:cNvSpPr>
            <a:spLocks noGrp="1"/>
          </p:cNvSpPr>
          <p:nvPr>
            <p:ph type="title"/>
          </p:nvPr>
        </p:nvSpPr>
        <p:spPr>
          <a:xfrm>
            <a:off x="838200" y="365125"/>
            <a:ext cx="10515600" cy="1325563"/>
          </a:xfrm>
        </p:spPr>
        <p:txBody>
          <a:bodyPr>
            <a:normAutofit/>
          </a:bodyPr>
          <a:lstStyle/>
          <a:p>
            <a:r>
              <a:rPr lang="en-US" sz="5400" dirty="0"/>
              <a:t>Concurrency and Parallelism</a:t>
            </a:r>
            <a:endParaRPr lang="en-MY" sz="5400" dirty="0"/>
          </a:p>
        </p:txBody>
      </p:sp>
      <p:sp>
        <p:nvSpPr>
          <p:cNvPr id="13"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BA1566D-1EB8-49EB-BAA4-494378FF0679}"/>
              </a:ext>
            </a:extLst>
          </p:cNvPr>
          <p:cNvSpPr>
            <a:spLocks noGrp="1"/>
          </p:cNvSpPr>
          <p:nvPr>
            <p:ph idx="1"/>
          </p:nvPr>
        </p:nvSpPr>
        <p:spPr>
          <a:xfrm>
            <a:off x="838200" y="1929384"/>
            <a:ext cx="10515600" cy="4251960"/>
          </a:xfrm>
        </p:spPr>
        <p:txBody>
          <a:bodyPr>
            <a:normAutofit/>
          </a:bodyPr>
          <a:lstStyle/>
          <a:p>
            <a:r>
              <a:rPr lang="en-US" sz="2200" dirty="0"/>
              <a:t>Refer to related but different things.</a:t>
            </a:r>
          </a:p>
          <a:p>
            <a:r>
              <a:rPr lang="en-US" sz="2200" dirty="0"/>
              <a:t>Concurrent </a:t>
            </a:r>
            <a:r>
              <a:rPr lang="en-US" sz="2200" dirty="0">
                <a:highlight>
                  <a:srgbClr val="FFFF00"/>
                </a:highlight>
              </a:rPr>
              <a:t>(multiple threads </a:t>
            </a:r>
            <a:r>
              <a:rPr lang="en-US" altLang="zh-CN" sz="2200" dirty="0">
                <a:highlight>
                  <a:srgbClr val="FFFF00"/>
                </a:highlight>
              </a:rPr>
              <a:t>control</a:t>
            </a:r>
            <a:r>
              <a:rPr lang="en-MY" altLang="zh-CN" sz="2200" dirty="0">
                <a:highlight>
                  <a:srgbClr val="FFFF00"/>
                </a:highlight>
              </a:rPr>
              <a:t>, thread x run in parallel)</a:t>
            </a:r>
            <a:endParaRPr lang="en-US" sz="2200" dirty="0">
              <a:highlight>
                <a:srgbClr val="FFFF00"/>
              </a:highlight>
            </a:endParaRPr>
          </a:p>
          <a:p>
            <a:pPr lvl="1"/>
            <a:r>
              <a:rPr lang="en-US" sz="2200" dirty="0"/>
              <a:t>A concurrent program has multiple logical threads of control. These threads may or may not run in parallel.</a:t>
            </a:r>
          </a:p>
          <a:p>
            <a:r>
              <a:rPr lang="en-US" sz="2200" dirty="0"/>
              <a:t>Parallel </a:t>
            </a:r>
          </a:p>
          <a:p>
            <a:pPr marL="0" indent="0">
              <a:buNone/>
            </a:pPr>
            <a:r>
              <a:rPr lang="en-US" sz="2200" dirty="0">
                <a:highlight>
                  <a:srgbClr val="FFFF00"/>
                </a:highlight>
              </a:rPr>
              <a:t>(run fast = executing diff part of computation in parallel)</a:t>
            </a:r>
          </a:p>
          <a:p>
            <a:pPr lvl="1"/>
            <a:r>
              <a:rPr lang="en-US" sz="2200" dirty="0"/>
              <a:t>A parallel program potentially runs more quickly than a sequential program by executing different parts of the computation simultaneously (in parallel).</a:t>
            </a:r>
          </a:p>
          <a:p>
            <a:pPr lvl="1"/>
            <a:r>
              <a:rPr lang="en-US" sz="2200" dirty="0">
                <a:highlight>
                  <a:srgbClr val="FFFF00"/>
                </a:highlight>
              </a:rPr>
              <a:t>It may or may not have more than one logical thread of control.</a:t>
            </a:r>
            <a:endParaRPr lang="en-MY" sz="2200" dirty="0">
              <a:highlight>
                <a:srgbClr val="FFFF00"/>
              </a:highlight>
            </a:endParaRPr>
          </a:p>
        </p:txBody>
      </p:sp>
      <p:sp>
        <p:nvSpPr>
          <p:cNvPr id="4" name="Slide Number Placeholder 3">
            <a:extLst>
              <a:ext uri="{FF2B5EF4-FFF2-40B4-BE49-F238E27FC236}">
                <a16:creationId xmlns:a16="http://schemas.microsoft.com/office/drawing/2014/main" id="{842B21E3-C7B5-4FAE-A618-8724614A4BED}"/>
              </a:ext>
            </a:extLst>
          </p:cNvPr>
          <p:cNvSpPr>
            <a:spLocks noGrp="1"/>
          </p:cNvSpPr>
          <p:nvPr>
            <p:ph type="sldNum" sz="quarter" idx="12"/>
          </p:nvPr>
        </p:nvSpPr>
        <p:spPr>
          <a:xfrm>
            <a:off x="8610600" y="6356350"/>
            <a:ext cx="2743200" cy="365125"/>
          </a:xfrm>
        </p:spPr>
        <p:txBody>
          <a:bodyPr>
            <a:normAutofit/>
          </a:bodyPr>
          <a:lstStyle/>
          <a:p>
            <a:pPr>
              <a:spcAft>
                <a:spcPts val="600"/>
              </a:spcAft>
            </a:pPr>
            <a:fld id="{674017D6-2BAA-449D-BEA9-28190BE8E22D}" type="slidenum">
              <a:rPr lang="en-MY" smtClean="0"/>
              <a:pPr>
                <a:spcAft>
                  <a:spcPts val="600"/>
                </a:spcAft>
              </a:pPr>
              <a:t>5</a:t>
            </a:fld>
            <a:endParaRPr lang="en-MY"/>
          </a:p>
        </p:txBody>
      </p:sp>
    </p:spTree>
    <p:extLst>
      <p:ext uri="{BB962C8B-B14F-4D97-AF65-F5344CB8AC3E}">
        <p14:creationId xmlns:p14="http://schemas.microsoft.com/office/powerpoint/2010/main" val="36355211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BD5F455-7EB3-466A-A09B-A462A0B451E4}"/>
              </a:ext>
            </a:extLst>
          </p:cNvPr>
          <p:cNvSpPr>
            <a:spLocks noGrp="1"/>
          </p:cNvSpPr>
          <p:nvPr>
            <p:ph type="title"/>
          </p:nvPr>
        </p:nvSpPr>
        <p:spPr>
          <a:xfrm>
            <a:off x="630936" y="640080"/>
            <a:ext cx="4818888" cy="1481328"/>
          </a:xfrm>
        </p:spPr>
        <p:txBody>
          <a:bodyPr anchor="b">
            <a:normAutofit fontScale="90000"/>
          </a:bodyPr>
          <a:lstStyle/>
          <a:p>
            <a:r>
              <a:rPr lang="en-US" sz="5000" dirty="0"/>
              <a:t>Parallel Concurrent Execution</a:t>
            </a:r>
            <a:endParaRPr lang="en-MY" sz="5000" dirty="0"/>
          </a:p>
        </p:txBody>
      </p:sp>
      <p:sp>
        <p:nvSpPr>
          <p:cNvPr id="18"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5BB76E7E-5961-4E41-A8A1-3BF3CFC657F2}"/>
              </a:ext>
            </a:extLst>
          </p:cNvPr>
          <p:cNvSpPr>
            <a:spLocks noGrp="1"/>
          </p:cNvSpPr>
          <p:nvPr>
            <p:ph idx="1"/>
          </p:nvPr>
        </p:nvSpPr>
        <p:spPr>
          <a:xfrm>
            <a:off x="630936" y="2660904"/>
            <a:ext cx="4818888" cy="3147915"/>
          </a:xfrm>
        </p:spPr>
        <p:txBody>
          <a:bodyPr anchor="t">
            <a:normAutofit/>
          </a:bodyPr>
          <a:lstStyle/>
          <a:p>
            <a:r>
              <a:rPr lang="en-US" sz="1900" dirty="0"/>
              <a:t>Making progress on more than one task seemingly at the same time on more than on CPU.</a:t>
            </a:r>
          </a:p>
          <a:p>
            <a:r>
              <a:rPr lang="en-US" sz="1600" dirty="0"/>
              <a:t>Concurrent is not the same as parallel!	</a:t>
            </a:r>
          </a:p>
          <a:p>
            <a:r>
              <a:rPr lang="en-US" sz="1600" dirty="0"/>
              <a:t>Why?  </a:t>
            </a:r>
          </a:p>
          <a:p>
            <a:r>
              <a:rPr lang="en-US" sz="1600" dirty="0"/>
              <a:t>Parallel execution:</a:t>
            </a:r>
          </a:p>
          <a:p>
            <a:pPr lvl="1"/>
            <a:r>
              <a:rPr lang="en-US" sz="1600" dirty="0"/>
              <a:t>Concurrent tasks execute at the same time</a:t>
            </a:r>
          </a:p>
          <a:p>
            <a:pPr lvl="1"/>
            <a:r>
              <a:rPr lang="en-US" sz="1600" dirty="0"/>
              <a:t>Multiple (processing) resources must be available</a:t>
            </a:r>
            <a:r>
              <a:rPr lang="en-US" sz="1200" dirty="0"/>
              <a:t>	</a:t>
            </a:r>
          </a:p>
          <a:p>
            <a:pPr lvl="1"/>
            <a:endParaRPr lang="en-US" sz="1200" dirty="0"/>
          </a:p>
          <a:p>
            <a:pPr lvl="1"/>
            <a:endParaRPr lang="en-MY" sz="1500" dirty="0"/>
          </a:p>
        </p:txBody>
      </p:sp>
      <p:pic>
        <p:nvPicPr>
          <p:cNvPr id="7" name="Picture 4">
            <a:extLst>
              <a:ext uri="{FF2B5EF4-FFF2-40B4-BE49-F238E27FC236}">
                <a16:creationId xmlns:a16="http://schemas.microsoft.com/office/drawing/2014/main" id="{5F48ED86-2511-48A6-97EF-9EF16D1F52D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099048" y="1845898"/>
            <a:ext cx="5458968" cy="316620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AB736484-70A7-47EE-B03F-E4892E4AA468}"/>
              </a:ext>
            </a:extLst>
          </p:cNvPr>
          <p:cNvSpPr>
            <a:spLocks noGrp="1"/>
          </p:cNvSpPr>
          <p:nvPr>
            <p:ph type="sldNum" sz="quarter" idx="12"/>
          </p:nvPr>
        </p:nvSpPr>
        <p:spPr>
          <a:xfrm>
            <a:off x="8610600" y="6356350"/>
            <a:ext cx="2743200" cy="365125"/>
          </a:xfrm>
        </p:spPr>
        <p:txBody>
          <a:bodyPr>
            <a:normAutofit/>
          </a:bodyPr>
          <a:lstStyle/>
          <a:p>
            <a:pPr>
              <a:spcAft>
                <a:spcPts val="600"/>
              </a:spcAft>
            </a:pPr>
            <a:fld id="{674017D6-2BAA-449D-BEA9-28190BE8E22D}" type="slidenum">
              <a:rPr lang="en-MY" smtClean="0"/>
              <a:pPr>
                <a:spcAft>
                  <a:spcPts val="600"/>
                </a:spcAft>
              </a:pPr>
              <a:t>6</a:t>
            </a:fld>
            <a:endParaRPr lang="en-MY"/>
          </a:p>
        </p:txBody>
      </p:sp>
      <p:sp>
        <p:nvSpPr>
          <p:cNvPr id="6" name="TextBox 5">
            <a:extLst>
              <a:ext uri="{FF2B5EF4-FFF2-40B4-BE49-F238E27FC236}">
                <a16:creationId xmlns:a16="http://schemas.microsoft.com/office/drawing/2014/main" id="{C3602B62-7BB4-CA92-F198-208EFA8AA88E}"/>
              </a:ext>
            </a:extLst>
          </p:cNvPr>
          <p:cNvSpPr txBox="1"/>
          <p:nvPr/>
        </p:nvSpPr>
        <p:spPr>
          <a:xfrm>
            <a:off x="646178" y="5571589"/>
            <a:ext cx="10433302" cy="1200329"/>
          </a:xfrm>
          <a:prstGeom prst="rect">
            <a:avLst/>
          </a:prstGeom>
          <a:noFill/>
        </p:spPr>
        <p:txBody>
          <a:bodyPr wrap="square">
            <a:spAutoFit/>
          </a:bodyPr>
          <a:lstStyle/>
          <a:p>
            <a:r>
              <a:rPr lang="en-US" b="0" i="0" dirty="0">
                <a:effectLst/>
                <a:latin typeface="Söhne"/>
              </a:rPr>
              <a:t>Concurrency =computer program or system to handle multiple tasks at the same time//multiple processors or cores, or by using a single processor to switch rapidly between tasks</a:t>
            </a:r>
          </a:p>
          <a:p>
            <a:r>
              <a:rPr lang="en-US" dirty="0"/>
              <a:t>Parallelism, on the other hand, refers specifically to the execution of multiple tasks simultaneously, using multiple processors or cores</a:t>
            </a:r>
            <a:endParaRPr lang="en-MY" dirty="0"/>
          </a:p>
        </p:txBody>
      </p:sp>
    </p:spTree>
    <p:extLst>
      <p:ext uri="{BB962C8B-B14F-4D97-AF65-F5344CB8AC3E}">
        <p14:creationId xmlns:p14="http://schemas.microsoft.com/office/powerpoint/2010/main" val="1952307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23D309-8A31-4884-B288-888B56AFD650}"/>
              </a:ext>
            </a:extLst>
          </p:cNvPr>
          <p:cNvSpPr>
            <a:spLocks noGrp="1"/>
          </p:cNvSpPr>
          <p:nvPr>
            <p:ph type="title"/>
          </p:nvPr>
        </p:nvSpPr>
        <p:spPr>
          <a:xfrm>
            <a:off x="630936" y="640080"/>
            <a:ext cx="4818888" cy="1481328"/>
          </a:xfrm>
        </p:spPr>
        <p:txBody>
          <a:bodyPr anchor="b">
            <a:normAutofit/>
          </a:bodyPr>
          <a:lstStyle/>
          <a:p>
            <a:r>
              <a:rPr lang="en-US" sz="5400" dirty="0"/>
              <a:t>Parallelism</a:t>
            </a:r>
            <a:endParaRPr lang="en-MY" sz="5400" dirty="0"/>
          </a:p>
        </p:txBody>
      </p:sp>
      <p:sp>
        <p:nvSpPr>
          <p:cNvPr id="22"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63F4654-A422-4D22-8898-5FD3B6E06207}"/>
              </a:ext>
            </a:extLst>
          </p:cNvPr>
          <p:cNvSpPr>
            <a:spLocks noGrp="1"/>
          </p:cNvSpPr>
          <p:nvPr>
            <p:ph idx="1"/>
          </p:nvPr>
        </p:nvSpPr>
        <p:spPr>
          <a:xfrm>
            <a:off x="630935" y="2660904"/>
            <a:ext cx="5947417" cy="3547872"/>
          </a:xfrm>
        </p:spPr>
        <p:txBody>
          <a:bodyPr anchor="t">
            <a:noAutofit/>
          </a:bodyPr>
          <a:lstStyle/>
          <a:p>
            <a:r>
              <a:rPr lang="en-US" sz="1600" dirty="0"/>
              <a:t>An application splits its tasks up </a:t>
            </a:r>
            <a:r>
              <a:rPr lang="en-US" sz="1600" dirty="0">
                <a:highlight>
                  <a:srgbClr val="FFFF00"/>
                </a:highlight>
              </a:rPr>
              <a:t>into smaller subtasks </a:t>
            </a:r>
            <a:r>
              <a:rPr lang="en-US" sz="1600" dirty="0"/>
              <a:t>which can be processed in parallel, for instance on multiple CPUs at the exact same time.</a:t>
            </a:r>
          </a:p>
          <a:p>
            <a:r>
              <a:rPr lang="en-US" sz="1600" dirty="0"/>
              <a:t>There are granularities of parallelism (parallel execution) in  programs</a:t>
            </a:r>
          </a:p>
          <a:p>
            <a:pPr lvl="1"/>
            <a:r>
              <a:rPr lang="en-US" sz="1600" dirty="0">
                <a:highlight>
                  <a:srgbClr val="FFFF00"/>
                </a:highlight>
              </a:rPr>
              <a:t>Processes, threads, routines, statements, instructions</a:t>
            </a:r>
            <a:r>
              <a:rPr lang="en-US" sz="1600" dirty="0"/>
              <a:t>, …</a:t>
            </a:r>
          </a:p>
          <a:p>
            <a:pPr lvl="1"/>
            <a:r>
              <a:rPr lang="en-US" sz="1600" dirty="0"/>
              <a:t>Think about what are the software elements that execute concurrently</a:t>
            </a:r>
          </a:p>
          <a:p>
            <a:r>
              <a:rPr lang="en-US" sz="1600" dirty="0"/>
              <a:t>These must be supported by hardware resources</a:t>
            </a:r>
          </a:p>
          <a:p>
            <a:pPr lvl="1"/>
            <a:r>
              <a:rPr lang="en-US" sz="1600" dirty="0">
                <a:highlight>
                  <a:srgbClr val="FFFF00"/>
                </a:highlight>
              </a:rPr>
              <a:t>Processors, cores, … (execution of instructions)</a:t>
            </a:r>
          </a:p>
          <a:p>
            <a:pPr lvl="1"/>
            <a:r>
              <a:rPr lang="en-US" sz="1600" dirty="0">
                <a:highlight>
                  <a:srgbClr val="FFFF00"/>
                </a:highlight>
              </a:rPr>
              <a:t>Memory, DMA, networks, … (other associated operations</a:t>
            </a:r>
            <a:r>
              <a:rPr lang="en-US" sz="1600" dirty="0"/>
              <a:t>)</a:t>
            </a:r>
          </a:p>
          <a:p>
            <a:pPr lvl="1"/>
            <a:r>
              <a:rPr lang="en-US" sz="1600" dirty="0"/>
              <a:t>All aspects of computer architecture offer opportunities for parallel  hardware execution</a:t>
            </a:r>
          </a:p>
          <a:p>
            <a:r>
              <a:rPr lang="en-US" sz="1600" dirty="0"/>
              <a:t>Concurrency is a necessary condition for parallelism</a:t>
            </a:r>
          </a:p>
        </p:txBody>
      </p:sp>
      <p:pic>
        <p:nvPicPr>
          <p:cNvPr id="9" name="Picture 2">
            <a:extLst>
              <a:ext uri="{FF2B5EF4-FFF2-40B4-BE49-F238E27FC236}">
                <a16:creationId xmlns:a16="http://schemas.microsoft.com/office/drawing/2014/main" id="{E02254C2-2E19-41FB-9E41-BAA62441C71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739128" y="1511537"/>
            <a:ext cx="4818888" cy="3385269"/>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545B5A67-2AE2-4B94-8A5D-2A2DA080A707}"/>
              </a:ext>
            </a:extLst>
          </p:cNvPr>
          <p:cNvSpPr>
            <a:spLocks noGrp="1"/>
          </p:cNvSpPr>
          <p:nvPr>
            <p:ph type="sldNum" sz="quarter" idx="12"/>
          </p:nvPr>
        </p:nvSpPr>
        <p:spPr>
          <a:xfrm>
            <a:off x="8610600" y="6356350"/>
            <a:ext cx="2743200" cy="365125"/>
          </a:xfrm>
        </p:spPr>
        <p:txBody>
          <a:bodyPr>
            <a:normAutofit/>
          </a:bodyPr>
          <a:lstStyle/>
          <a:p>
            <a:pPr>
              <a:spcAft>
                <a:spcPts val="600"/>
              </a:spcAft>
            </a:pPr>
            <a:fld id="{674017D6-2BAA-449D-BEA9-28190BE8E22D}" type="slidenum">
              <a:rPr lang="en-MY" smtClean="0"/>
              <a:pPr>
                <a:spcAft>
                  <a:spcPts val="600"/>
                </a:spcAft>
              </a:pPr>
              <a:t>7</a:t>
            </a:fld>
            <a:endParaRPr lang="en-MY"/>
          </a:p>
        </p:txBody>
      </p:sp>
    </p:spTree>
    <p:extLst>
      <p:ext uri="{BB962C8B-B14F-4D97-AF65-F5344CB8AC3E}">
        <p14:creationId xmlns:p14="http://schemas.microsoft.com/office/powerpoint/2010/main" val="37565530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35F533A-02FE-48C0-99C7-23F13FD6566D}"/>
              </a:ext>
            </a:extLst>
          </p:cNvPr>
          <p:cNvSpPr>
            <a:spLocks noGrp="1"/>
          </p:cNvSpPr>
          <p:nvPr>
            <p:ph type="title"/>
          </p:nvPr>
        </p:nvSpPr>
        <p:spPr>
          <a:xfrm>
            <a:off x="838200" y="365125"/>
            <a:ext cx="10515600" cy="1325563"/>
          </a:xfrm>
        </p:spPr>
        <p:txBody>
          <a:bodyPr>
            <a:normAutofit/>
          </a:bodyPr>
          <a:lstStyle/>
          <a:p>
            <a:r>
              <a:rPr lang="en-US" sz="5400" dirty="0"/>
              <a:t>Concurrency and Parallelism</a:t>
            </a:r>
            <a:endParaRPr lang="en-MY" sz="5400" dirty="0"/>
          </a:p>
        </p:txBody>
      </p:sp>
      <p:sp>
        <p:nvSpPr>
          <p:cNvPr id="11"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2E205914-FD35-49BF-A9BB-B4A42B6BDFDE}"/>
              </a:ext>
            </a:extLst>
          </p:cNvPr>
          <p:cNvSpPr>
            <a:spLocks noGrp="1"/>
          </p:cNvSpPr>
          <p:nvPr>
            <p:ph idx="1"/>
          </p:nvPr>
        </p:nvSpPr>
        <p:spPr>
          <a:xfrm>
            <a:off x="838200" y="1929384"/>
            <a:ext cx="10515600" cy="4251960"/>
          </a:xfrm>
        </p:spPr>
        <p:txBody>
          <a:bodyPr>
            <a:normAutofit/>
          </a:bodyPr>
          <a:lstStyle/>
          <a:p>
            <a:r>
              <a:rPr lang="en-US" sz="2200" dirty="0"/>
              <a:t>Running parallel threads of execution is important</a:t>
            </a:r>
          </a:p>
          <a:p>
            <a:r>
              <a:rPr lang="en-US" sz="2200" dirty="0"/>
              <a:t>Making use of parallelism implies concurrency</a:t>
            </a:r>
          </a:p>
          <a:p>
            <a:pPr lvl="1"/>
            <a:r>
              <a:rPr lang="en-US" sz="2200" dirty="0"/>
              <a:t>Multiple actions running at the same time</a:t>
            </a:r>
          </a:p>
          <a:p>
            <a:pPr lvl="1"/>
            <a:r>
              <a:rPr lang="en-US" sz="2200" dirty="0"/>
              <a:t>Or executed, or appears to do certain tasks</a:t>
            </a:r>
          </a:p>
          <a:p>
            <a:r>
              <a:rPr lang="en-US" sz="2200" dirty="0"/>
              <a:t>This can be difficult</a:t>
            </a:r>
          </a:p>
          <a:p>
            <a:pPr lvl="1"/>
            <a:r>
              <a:rPr lang="en-US" sz="2200" dirty="0"/>
              <a:t>Two tasks or executions that may depends on the other executions</a:t>
            </a:r>
          </a:p>
          <a:p>
            <a:pPr lvl="1"/>
            <a:r>
              <a:rPr lang="en-US" sz="2200" dirty="0"/>
              <a:t>Thus, parallelism will make the execution order is non-deterministic</a:t>
            </a:r>
          </a:p>
          <a:p>
            <a:pPr lvl="1"/>
            <a:r>
              <a:rPr lang="en-US" sz="2200" dirty="0"/>
              <a:t>If it not controlled (synchronized), output could be different and intractable</a:t>
            </a:r>
          </a:p>
        </p:txBody>
      </p:sp>
      <p:sp>
        <p:nvSpPr>
          <p:cNvPr id="4" name="Slide Number Placeholder 3">
            <a:extLst>
              <a:ext uri="{FF2B5EF4-FFF2-40B4-BE49-F238E27FC236}">
                <a16:creationId xmlns:a16="http://schemas.microsoft.com/office/drawing/2014/main" id="{48374024-2427-4621-AD22-08CD5934D8B3}"/>
              </a:ext>
            </a:extLst>
          </p:cNvPr>
          <p:cNvSpPr>
            <a:spLocks noGrp="1"/>
          </p:cNvSpPr>
          <p:nvPr>
            <p:ph type="sldNum" sz="quarter" idx="12"/>
          </p:nvPr>
        </p:nvSpPr>
        <p:spPr>
          <a:xfrm>
            <a:off x="8610600" y="6356350"/>
            <a:ext cx="2743200" cy="365125"/>
          </a:xfrm>
        </p:spPr>
        <p:txBody>
          <a:bodyPr>
            <a:normAutofit/>
          </a:bodyPr>
          <a:lstStyle/>
          <a:p>
            <a:pPr>
              <a:spcAft>
                <a:spcPts val="600"/>
              </a:spcAft>
            </a:pPr>
            <a:fld id="{674017D6-2BAA-449D-BEA9-28190BE8E22D}" type="slidenum">
              <a:rPr lang="en-MY" smtClean="0"/>
              <a:pPr>
                <a:spcAft>
                  <a:spcPts val="600"/>
                </a:spcAft>
              </a:pPr>
              <a:t>8</a:t>
            </a:fld>
            <a:endParaRPr lang="en-MY"/>
          </a:p>
        </p:txBody>
      </p:sp>
    </p:spTree>
    <p:extLst>
      <p:ext uri="{BB962C8B-B14F-4D97-AF65-F5344CB8AC3E}">
        <p14:creationId xmlns:p14="http://schemas.microsoft.com/office/powerpoint/2010/main" val="18167028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Concurrency vs. Parallelism</a:t>
            </a:r>
          </a:p>
        </p:txBody>
      </p:sp>
      <p:sp>
        <p:nvSpPr>
          <p:cNvPr id="3" name="Content Placeholder 2"/>
          <p:cNvSpPr>
            <a:spLocks noGrp="1"/>
          </p:cNvSpPr>
          <p:nvPr>
            <p:ph idx="1"/>
          </p:nvPr>
        </p:nvSpPr>
        <p:spPr/>
        <p:txBody>
          <a:bodyPr/>
          <a:lstStyle/>
          <a:p>
            <a:r>
              <a:rPr lang="en-US" dirty="0"/>
              <a:t>Concurrent execution on a single-core system:</a:t>
            </a:r>
          </a:p>
          <a:p>
            <a:endParaRPr lang="en-US" dirty="0"/>
          </a:p>
          <a:p>
            <a:endParaRPr lang="en-US" dirty="0"/>
          </a:p>
          <a:p>
            <a:endParaRPr lang="en-US" dirty="0"/>
          </a:p>
          <a:p>
            <a:r>
              <a:rPr lang="en-US" dirty="0"/>
              <a:t>Parallel execution on a dual-core system:</a:t>
            </a:r>
          </a:p>
        </p:txBody>
      </p:sp>
      <p:sp>
        <p:nvSpPr>
          <p:cNvPr id="4" name="Slide Number Placeholder 3"/>
          <p:cNvSpPr>
            <a:spLocks noGrp="1"/>
          </p:cNvSpPr>
          <p:nvPr>
            <p:ph type="sldNum" sz="quarter" idx="12"/>
          </p:nvPr>
        </p:nvSpPr>
        <p:spPr/>
        <p:txBody>
          <a:bodyPr/>
          <a:lstStyle/>
          <a:p>
            <a:fld id="{283B9EA5-CE9A-4950-A80C-5ADF06B45BB8}" type="slidenum">
              <a:rPr lang="en-US" smtClean="0"/>
              <a:pPr/>
              <a:t>9</a:t>
            </a:fld>
            <a:endParaRPr lang="en-US" dirty="0"/>
          </a:p>
        </p:txBody>
      </p:sp>
      <p:sp>
        <p:nvSpPr>
          <p:cNvPr id="7" name="TextBox 6"/>
          <p:cNvSpPr txBox="1"/>
          <p:nvPr/>
        </p:nvSpPr>
        <p:spPr>
          <a:xfrm>
            <a:off x="2925504" y="2575671"/>
            <a:ext cx="991746" cy="461665"/>
          </a:xfrm>
          <a:prstGeom prst="rect">
            <a:avLst/>
          </a:prstGeom>
          <a:noFill/>
          <a:ln>
            <a:noFill/>
          </a:ln>
        </p:spPr>
        <p:txBody>
          <a:bodyPr wrap="none" rtlCol="0">
            <a:spAutoFit/>
          </a:bodyPr>
          <a:lstStyle/>
          <a:p>
            <a:r>
              <a:rPr lang="en-US" sz="2400" dirty="0"/>
              <a:t>Core 1</a:t>
            </a:r>
          </a:p>
        </p:txBody>
      </p:sp>
      <p:graphicFrame>
        <p:nvGraphicFramePr>
          <p:cNvPr id="8" name="Table 7"/>
          <p:cNvGraphicFramePr>
            <a:graphicFrameLocks noGrp="1"/>
          </p:cNvGraphicFramePr>
          <p:nvPr/>
        </p:nvGraphicFramePr>
        <p:xfrm>
          <a:off x="4058399" y="2621412"/>
          <a:ext cx="4672654" cy="396240"/>
        </p:xfrm>
        <a:graphic>
          <a:graphicData uri="http://schemas.openxmlformats.org/drawingml/2006/table">
            <a:tbl>
              <a:tblPr firstRow="1" bandRow="1">
                <a:tableStyleId>{5C22544A-7EE6-4342-B048-85BDC9FD1C3A}</a:tableStyleId>
              </a:tblPr>
              <a:tblGrid>
                <a:gridCol w="473393">
                  <a:extLst>
                    <a:ext uri="{9D8B030D-6E8A-4147-A177-3AD203B41FA5}">
                      <a16:colId xmlns:a16="http://schemas.microsoft.com/office/drawing/2014/main" val="20000"/>
                    </a:ext>
                  </a:extLst>
                </a:gridCol>
                <a:gridCol w="473393">
                  <a:extLst>
                    <a:ext uri="{9D8B030D-6E8A-4147-A177-3AD203B41FA5}">
                      <a16:colId xmlns:a16="http://schemas.microsoft.com/office/drawing/2014/main" val="20001"/>
                    </a:ext>
                  </a:extLst>
                </a:gridCol>
                <a:gridCol w="473393">
                  <a:extLst>
                    <a:ext uri="{9D8B030D-6E8A-4147-A177-3AD203B41FA5}">
                      <a16:colId xmlns:a16="http://schemas.microsoft.com/office/drawing/2014/main" val="20002"/>
                    </a:ext>
                  </a:extLst>
                </a:gridCol>
                <a:gridCol w="473393">
                  <a:extLst>
                    <a:ext uri="{9D8B030D-6E8A-4147-A177-3AD203B41FA5}">
                      <a16:colId xmlns:a16="http://schemas.microsoft.com/office/drawing/2014/main" val="20003"/>
                    </a:ext>
                  </a:extLst>
                </a:gridCol>
                <a:gridCol w="473393">
                  <a:extLst>
                    <a:ext uri="{9D8B030D-6E8A-4147-A177-3AD203B41FA5}">
                      <a16:colId xmlns:a16="http://schemas.microsoft.com/office/drawing/2014/main" val="20004"/>
                    </a:ext>
                  </a:extLst>
                </a:gridCol>
                <a:gridCol w="473393">
                  <a:extLst>
                    <a:ext uri="{9D8B030D-6E8A-4147-A177-3AD203B41FA5}">
                      <a16:colId xmlns:a16="http://schemas.microsoft.com/office/drawing/2014/main" val="20005"/>
                    </a:ext>
                  </a:extLst>
                </a:gridCol>
                <a:gridCol w="473393">
                  <a:extLst>
                    <a:ext uri="{9D8B030D-6E8A-4147-A177-3AD203B41FA5}">
                      <a16:colId xmlns:a16="http://schemas.microsoft.com/office/drawing/2014/main" val="20006"/>
                    </a:ext>
                  </a:extLst>
                </a:gridCol>
                <a:gridCol w="473393">
                  <a:extLst>
                    <a:ext uri="{9D8B030D-6E8A-4147-A177-3AD203B41FA5}">
                      <a16:colId xmlns:a16="http://schemas.microsoft.com/office/drawing/2014/main" val="20007"/>
                    </a:ext>
                  </a:extLst>
                </a:gridCol>
                <a:gridCol w="473393">
                  <a:extLst>
                    <a:ext uri="{9D8B030D-6E8A-4147-A177-3AD203B41FA5}">
                      <a16:colId xmlns:a16="http://schemas.microsoft.com/office/drawing/2014/main" val="20008"/>
                    </a:ext>
                  </a:extLst>
                </a:gridCol>
                <a:gridCol w="412117">
                  <a:extLst>
                    <a:ext uri="{9D8B030D-6E8A-4147-A177-3AD203B41FA5}">
                      <a16:colId xmlns:a16="http://schemas.microsoft.com/office/drawing/2014/main" val="20009"/>
                    </a:ext>
                  </a:extLst>
                </a:gridCol>
              </a:tblGrid>
              <a:tr h="370840">
                <a:tc>
                  <a:txBody>
                    <a:bodyPr/>
                    <a:lstStyle/>
                    <a:p>
                      <a:r>
                        <a:rPr lang="en-US" sz="2000" dirty="0"/>
                        <a:t>P1</a:t>
                      </a:r>
                    </a:p>
                  </a:txBody>
                  <a:tcPr>
                    <a:solidFill>
                      <a:srgbClr val="ED7D31"/>
                    </a:solidFill>
                  </a:tcPr>
                </a:tc>
                <a:tc>
                  <a:txBody>
                    <a:bodyPr/>
                    <a:lstStyle/>
                    <a:p>
                      <a:r>
                        <a:rPr lang="en-US" sz="2000" dirty="0"/>
                        <a:t>P2</a:t>
                      </a:r>
                    </a:p>
                  </a:txBody>
                  <a:tcPr>
                    <a:solidFill>
                      <a:srgbClr val="ED7D31"/>
                    </a:solidFill>
                  </a:tcPr>
                </a:tc>
                <a:tc>
                  <a:txBody>
                    <a:bodyPr/>
                    <a:lstStyle/>
                    <a:p>
                      <a:r>
                        <a:rPr lang="en-US" sz="2000" dirty="0"/>
                        <a:t>P3</a:t>
                      </a:r>
                    </a:p>
                  </a:txBody>
                  <a:tcPr>
                    <a:solidFill>
                      <a:srgbClr val="ED7D31"/>
                    </a:solidFill>
                  </a:tcPr>
                </a:tc>
                <a:tc>
                  <a:txBody>
                    <a:bodyPr/>
                    <a:lstStyle/>
                    <a:p>
                      <a:r>
                        <a:rPr lang="en-US" sz="2000" dirty="0"/>
                        <a:t>P4</a:t>
                      </a:r>
                    </a:p>
                  </a:txBody>
                  <a:tcPr>
                    <a:solidFill>
                      <a:srgbClr val="ED7D31"/>
                    </a:solidFill>
                  </a:tcPr>
                </a:tc>
                <a:tc>
                  <a:txBody>
                    <a:bodyPr/>
                    <a:lstStyle/>
                    <a:p>
                      <a:r>
                        <a:rPr lang="en-US" sz="2000" dirty="0"/>
                        <a:t>P1</a:t>
                      </a:r>
                    </a:p>
                  </a:txBody>
                  <a:tcPr>
                    <a:solidFill>
                      <a:srgbClr val="ED7D31"/>
                    </a:solidFill>
                  </a:tcPr>
                </a:tc>
                <a:tc>
                  <a:txBody>
                    <a:bodyPr/>
                    <a:lstStyle/>
                    <a:p>
                      <a:r>
                        <a:rPr lang="en-US" sz="2000" dirty="0"/>
                        <a:t>P2</a:t>
                      </a:r>
                    </a:p>
                  </a:txBody>
                  <a:tcPr>
                    <a:solidFill>
                      <a:srgbClr val="ED7D31"/>
                    </a:solidFill>
                  </a:tcPr>
                </a:tc>
                <a:tc>
                  <a:txBody>
                    <a:bodyPr/>
                    <a:lstStyle/>
                    <a:p>
                      <a:r>
                        <a:rPr lang="en-US" sz="2000" dirty="0"/>
                        <a:t>P3</a:t>
                      </a:r>
                    </a:p>
                  </a:txBody>
                  <a:tcPr>
                    <a:solidFill>
                      <a:srgbClr val="ED7D31"/>
                    </a:solidFill>
                  </a:tcPr>
                </a:tc>
                <a:tc>
                  <a:txBody>
                    <a:bodyPr/>
                    <a:lstStyle/>
                    <a:p>
                      <a:r>
                        <a:rPr lang="en-US" sz="2000" dirty="0"/>
                        <a:t>P4</a:t>
                      </a:r>
                    </a:p>
                  </a:txBody>
                  <a:tcPr>
                    <a:solidFill>
                      <a:srgbClr val="ED7D31"/>
                    </a:solidFill>
                  </a:tcPr>
                </a:tc>
                <a:tc>
                  <a:txBody>
                    <a:bodyPr/>
                    <a:lstStyle/>
                    <a:p>
                      <a:r>
                        <a:rPr lang="en-US" sz="2000" dirty="0"/>
                        <a:t>P1</a:t>
                      </a:r>
                    </a:p>
                  </a:txBody>
                  <a:tcPr>
                    <a:solidFill>
                      <a:srgbClr val="ED7D31"/>
                    </a:solidFill>
                  </a:tcPr>
                </a:tc>
                <a:tc>
                  <a:txBody>
                    <a:bodyPr/>
                    <a:lstStyle/>
                    <a:p>
                      <a:r>
                        <a:rPr lang="en-US" sz="2000" dirty="0"/>
                        <a:t>…</a:t>
                      </a:r>
                    </a:p>
                  </a:txBody>
                  <a:tcPr>
                    <a:solidFill>
                      <a:srgbClr val="ED7D31"/>
                    </a:solidFill>
                  </a:tcPr>
                </a:tc>
                <a:extLst>
                  <a:ext uri="{0D108BD9-81ED-4DB2-BD59-A6C34878D82A}">
                    <a16:rowId xmlns:a16="http://schemas.microsoft.com/office/drawing/2014/main" val="10000"/>
                  </a:ext>
                </a:extLst>
              </a:tr>
            </a:tbl>
          </a:graphicData>
        </a:graphic>
      </p:graphicFrame>
      <p:cxnSp>
        <p:nvCxnSpPr>
          <p:cNvPr id="10" name="Straight Arrow Connector 9"/>
          <p:cNvCxnSpPr/>
          <p:nvPr/>
        </p:nvCxnSpPr>
        <p:spPr>
          <a:xfrm>
            <a:off x="4070673" y="3228013"/>
            <a:ext cx="46396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5987985" y="3306611"/>
            <a:ext cx="805029" cy="461665"/>
          </a:xfrm>
          <a:prstGeom prst="rect">
            <a:avLst/>
          </a:prstGeom>
          <a:noFill/>
          <a:ln>
            <a:noFill/>
          </a:ln>
        </p:spPr>
        <p:txBody>
          <a:bodyPr wrap="none" rtlCol="0">
            <a:spAutoFit/>
          </a:bodyPr>
          <a:lstStyle/>
          <a:p>
            <a:pPr algn="ctr"/>
            <a:r>
              <a:rPr lang="en-US" sz="2400" dirty="0"/>
              <a:t>Time</a:t>
            </a:r>
          </a:p>
        </p:txBody>
      </p:sp>
      <p:sp>
        <p:nvSpPr>
          <p:cNvPr id="12" name="TextBox 11"/>
          <p:cNvSpPr txBox="1"/>
          <p:nvPr/>
        </p:nvSpPr>
        <p:spPr>
          <a:xfrm>
            <a:off x="3016081" y="5644955"/>
            <a:ext cx="991746" cy="461665"/>
          </a:xfrm>
          <a:prstGeom prst="rect">
            <a:avLst/>
          </a:prstGeom>
          <a:noFill/>
          <a:ln>
            <a:noFill/>
          </a:ln>
        </p:spPr>
        <p:txBody>
          <a:bodyPr wrap="none" rtlCol="0">
            <a:spAutoFit/>
          </a:bodyPr>
          <a:lstStyle/>
          <a:p>
            <a:r>
              <a:rPr lang="en-US" sz="2400" dirty="0"/>
              <a:t>Core 2</a:t>
            </a:r>
          </a:p>
        </p:txBody>
      </p:sp>
      <p:graphicFrame>
        <p:nvGraphicFramePr>
          <p:cNvPr id="13" name="Table 12"/>
          <p:cNvGraphicFramePr>
            <a:graphicFrameLocks noGrp="1"/>
          </p:cNvGraphicFramePr>
          <p:nvPr/>
        </p:nvGraphicFramePr>
        <p:xfrm>
          <a:off x="4148976" y="5690696"/>
          <a:ext cx="4672654" cy="396240"/>
        </p:xfrm>
        <a:graphic>
          <a:graphicData uri="http://schemas.openxmlformats.org/drawingml/2006/table">
            <a:tbl>
              <a:tblPr firstRow="1" bandRow="1">
                <a:tableStyleId>{5C22544A-7EE6-4342-B048-85BDC9FD1C3A}</a:tableStyleId>
              </a:tblPr>
              <a:tblGrid>
                <a:gridCol w="473393">
                  <a:extLst>
                    <a:ext uri="{9D8B030D-6E8A-4147-A177-3AD203B41FA5}">
                      <a16:colId xmlns:a16="http://schemas.microsoft.com/office/drawing/2014/main" val="20000"/>
                    </a:ext>
                  </a:extLst>
                </a:gridCol>
                <a:gridCol w="473393">
                  <a:extLst>
                    <a:ext uri="{9D8B030D-6E8A-4147-A177-3AD203B41FA5}">
                      <a16:colId xmlns:a16="http://schemas.microsoft.com/office/drawing/2014/main" val="20001"/>
                    </a:ext>
                  </a:extLst>
                </a:gridCol>
                <a:gridCol w="473393">
                  <a:extLst>
                    <a:ext uri="{9D8B030D-6E8A-4147-A177-3AD203B41FA5}">
                      <a16:colId xmlns:a16="http://schemas.microsoft.com/office/drawing/2014/main" val="20002"/>
                    </a:ext>
                  </a:extLst>
                </a:gridCol>
                <a:gridCol w="473393">
                  <a:extLst>
                    <a:ext uri="{9D8B030D-6E8A-4147-A177-3AD203B41FA5}">
                      <a16:colId xmlns:a16="http://schemas.microsoft.com/office/drawing/2014/main" val="20003"/>
                    </a:ext>
                  </a:extLst>
                </a:gridCol>
                <a:gridCol w="473393">
                  <a:extLst>
                    <a:ext uri="{9D8B030D-6E8A-4147-A177-3AD203B41FA5}">
                      <a16:colId xmlns:a16="http://schemas.microsoft.com/office/drawing/2014/main" val="20004"/>
                    </a:ext>
                  </a:extLst>
                </a:gridCol>
                <a:gridCol w="473393">
                  <a:extLst>
                    <a:ext uri="{9D8B030D-6E8A-4147-A177-3AD203B41FA5}">
                      <a16:colId xmlns:a16="http://schemas.microsoft.com/office/drawing/2014/main" val="20005"/>
                    </a:ext>
                  </a:extLst>
                </a:gridCol>
                <a:gridCol w="473393">
                  <a:extLst>
                    <a:ext uri="{9D8B030D-6E8A-4147-A177-3AD203B41FA5}">
                      <a16:colId xmlns:a16="http://schemas.microsoft.com/office/drawing/2014/main" val="20006"/>
                    </a:ext>
                  </a:extLst>
                </a:gridCol>
                <a:gridCol w="473393">
                  <a:extLst>
                    <a:ext uri="{9D8B030D-6E8A-4147-A177-3AD203B41FA5}">
                      <a16:colId xmlns:a16="http://schemas.microsoft.com/office/drawing/2014/main" val="20007"/>
                    </a:ext>
                  </a:extLst>
                </a:gridCol>
                <a:gridCol w="473393">
                  <a:extLst>
                    <a:ext uri="{9D8B030D-6E8A-4147-A177-3AD203B41FA5}">
                      <a16:colId xmlns:a16="http://schemas.microsoft.com/office/drawing/2014/main" val="20008"/>
                    </a:ext>
                  </a:extLst>
                </a:gridCol>
                <a:gridCol w="412117">
                  <a:extLst>
                    <a:ext uri="{9D8B030D-6E8A-4147-A177-3AD203B41FA5}">
                      <a16:colId xmlns:a16="http://schemas.microsoft.com/office/drawing/2014/main" val="20009"/>
                    </a:ext>
                  </a:extLst>
                </a:gridCol>
              </a:tblGrid>
              <a:tr h="370840">
                <a:tc>
                  <a:txBody>
                    <a:bodyPr/>
                    <a:lstStyle/>
                    <a:p>
                      <a:r>
                        <a:rPr lang="en-US" sz="2000" dirty="0"/>
                        <a:t>P2</a:t>
                      </a:r>
                    </a:p>
                  </a:txBody>
                  <a:tcPr>
                    <a:solidFill>
                      <a:srgbClr val="EE8035"/>
                    </a:solidFill>
                  </a:tcPr>
                </a:tc>
                <a:tc>
                  <a:txBody>
                    <a:bodyPr/>
                    <a:lstStyle/>
                    <a:p>
                      <a:r>
                        <a:rPr lang="en-US" sz="2000" dirty="0"/>
                        <a:t>P4</a:t>
                      </a:r>
                    </a:p>
                  </a:txBody>
                  <a:tcPr>
                    <a:solidFill>
                      <a:srgbClr val="EE8035"/>
                    </a:solidFill>
                  </a:tcPr>
                </a:tc>
                <a:tc>
                  <a:txBody>
                    <a:bodyPr/>
                    <a:lstStyle/>
                    <a:p>
                      <a:r>
                        <a:rPr lang="en-US" sz="2000" dirty="0"/>
                        <a:t>P2</a:t>
                      </a:r>
                    </a:p>
                  </a:txBody>
                  <a:tcPr>
                    <a:solidFill>
                      <a:srgbClr val="EE8035"/>
                    </a:solidFill>
                  </a:tcPr>
                </a:tc>
                <a:tc>
                  <a:txBody>
                    <a:bodyPr/>
                    <a:lstStyle/>
                    <a:p>
                      <a:r>
                        <a:rPr lang="en-US" sz="2000" dirty="0"/>
                        <a:t>P4</a:t>
                      </a:r>
                    </a:p>
                  </a:txBody>
                  <a:tcPr>
                    <a:solidFill>
                      <a:srgbClr val="EE8035"/>
                    </a:solidFill>
                  </a:tcPr>
                </a:tc>
                <a:tc>
                  <a:txBody>
                    <a:bodyPr/>
                    <a:lstStyle/>
                    <a:p>
                      <a:r>
                        <a:rPr lang="en-US" sz="2000" dirty="0"/>
                        <a:t>P2</a:t>
                      </a:r>
                    </a:p>
                  </a:txBody>
                  <a:tcPr>
                    <a:solidFill>
                      <a:srgbClr val="EE8035"/>
                    </a:solidFill>
                  </a:tcPr>
                </a:tc>
                <a:tc>
                  <a:txBody>
                    <a:bodyPr/>
                    <a:lstStyle/>
                    <a:p>
                      <a:r>
                        <a:rPr lang="en-US" sz="2000" dirty="0"/>
                        <a:t>P4</a:t>
                      </a:r>
                    </a:p>
                  </a:txBody>
                  <a:tcPr>
                    <a:solidFill>
                      <a:srgbClr val="EE8035"/>
                    </a:solidFill>
                  </a:tcPr>
                </a:tc>
                <a:tc>
                  <a:txBody>
                    <a:bodyPr/>
                    <a:lstStyle/>
                    <a:p>
                      <a:r>
                        <a:rPr lang="en-US" sz="2000" dirty="0"/>
                        <a:t>P2</a:t>
                      </a:r>
                    </a:p>
                  </a:txBody>
                  <a:tcPr>
                    <a:solidFill>
                      <a:srgbClr val="EE8035"/>
                    </a:solidFill>
                  </a:tcPr>
                </a:tc>
                <a:tc>
                  <a:txBody>
                    <a:bodyPr/>
                    <a:lstStyle/>
                    <a:p>
                      <a:r>
                        <a:rPr lang="en-US" sz="2000" dirty="0"/>
                        <a:t>P4</a:t>
                      </a:r>
                    </a:p>
                  </a:txBody>
                  <a:tcPr>
                    <a:solidFill>
                      <a:srgbClr val="EE8035"/>
                    </a:solidFill>
                  </a:tcPr>
                </a:tc>
                <a:tc>
                  <a:txBody>
                    <a:bodyPr/>
                    <a:lstStyle/>
                    <a:p>
                      <a:r>
                        <a:rPr lang="en-US" sz="2000" dirty="0"/>
                        <a:t>P2</a:t>
                      </a:r>
                    </a:p>
                  </a:txBody>
                  <a:tcPr>
                    <a:solidFill>
                      <a:srgbClr val="EE8035"/>
                    </a:solidFill>
                  </a:tcPr>
                </a:tc>
                <a:tc>
                  <a:txBody>
                    <a:bodyPr/>
                    <a:lstStyle/>
                    <a:p>
                      <a:r>
                        <a:rPr lang="en-US" sz="2000" dirty="0"/>
                        <a:t>…</a:t>
                      </a:r>
                    </a:p>
                  </a:txBody>
                  <a:tcPr>
                    <a:solidFill>
                      <a:srgbClr val="EE8035"/>
                    </a:solidFill>
                  </a:tcPr>
                </a:tc>
                <a:extLst>
                  <a:ext uri="{0D108BD9-81ED-4DB2-BD59-A6C34878D82A}">
                    <a16:rowId xmlns:a16="http://schemas.microsoft.com/office/drawing/2014/main" val="10000"/>
                  </a:ext>
                </a:extLst>
              </a:tr>
            </a:tbl>
          </a:graphicData>
        </a:graphic>
      </p:graphicFrame>
      <p:cxnSp>
        <p:nvCxnSpPr>
          <p:cNvPr id="14" name="Straight Arrow Connector 13"/>
          <p:cNvCxnSpPr/>
          <p:nvPr/>
        </p:nvCxnSpPr>
        <p:spPr>
          <a:xfrm>
            <a:off x="4161250" y="6297297"/>
            <a:ext cx="463965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6078562" y="6375895"/>
            <a:ext cx="805029" cy="461665"/>
          </a:xfrm>
          <a:prstGeom prst="rect">
            <a:avLst/>
          </a:prstGeom>
          <a:noFill/>
          <a:ln>
            <a:noFill/>
          </a:ln>
        </p:spPr>
        <p:txBody>
          <a:bodyPr wrap="none" rtlCol="0">
            <a:spAutoFit/>
          </a:bodyPr>
          <a:lstStyle/>
          <a:p>
            <a:pPr algn="ctr"/>
            <a:r>
              <a:rPr lang="en-US" sz="2400" dirty="0"/>
              <a:t>Time</a:t>
            </a:r>
          </a:p>
        </p:txBody>
      </p:sp>
      <p:sp>
        <p:nvSpPr>
          <p:cNvPr id="19" name="TextBox 18"/>
          <p:cNvSpPr txBox="1"/>
          <p:nvPr/>
        </p:nvSpPr>
        <p:spPr>
          <a:xfrm>
            <a:off x="3015935" y="5000728"/>
            <a:ext cx="991746" cy="461665"/>
          </a:xfrm>
          <a:prstGeom prst="rect">
            <a:avLst/>
          </a:prstGeom>
          <a:noFill/>
          <a:ln>
            <a:noFill/>
          </a:ln>
        </p:spPr>
        <p:txBody>
          <a:bodyPr wrap="none" rtlCol="0">
            <a:spAutoFit/>
          </a:bodyPr>
          <a:lstStyle/>
          <a:p>
            <a:r>
              <a:rPr lang="en-US" sz="2400" dirty="0"/>
              <a:t>Core 1</a:t>
            </a:r>
          </a:p>
        </p:txBody>
      </p:sp>
      <p:graphicFrame>
        <p:nvGraphicFramePr>
          <p:cNvPr id="20" name="Table 19"/>
          <p:cNvGraphicFramePr>
            <a:graphicFrameLocks noGrp="1"/>
          </p:cNvGraphicFramePr>
          <p:nvPr/>
        </p:nvGraphicFramePr>
        <p:xfrm>
          <a:off x="4148830" y="5046469"/>
          <a:ext cx="4672654" cy="396240"/>
        </p:xfrm>
        <a:graphic>
          <a:graphicData uri="http://schemas.openxmlformats.org/drawingml/2006/table">
            <a:tbl>
              <a:tblPr firstRow="1" bandRow="1">
                <a:tableStyleId>{5C22544A-7EE6-4342-B048-85BDC9FD1C3A}</a:tableStyleId>
              </a:tblPr>
              <a:tblGrid>
                <a:gridCol w="473393">
                  <a:extLst>
                    <a:ext uri="{9D8B030D-6E8A-4147-A177-3AD203B41FA5}">
                      <a16:colId xmlns:a16="http://schemas.microsoft.com/office/drawing/2014/main" val="20000"/>
                    </a:ext>
                  </a:extLst>
                </a:gridCol>
                <a:gridCol w="473393">
                  <a:extLst>
                    <a:ext uri="{9D8B030D-6E8A-4147-A177-3AD203B41FA5}">
                      <a16:colId xmlns:a16="http://schemas.microsoft.com/office/drawing/2014/main" val="20001"/>
                    </a:ext>
                  </a:extLst>
                </a:gridCol>
                <a:gridCol w="473393">
                  <a:extLst>
                    <a:ext uri="{9D8B030D-6E8A-4147-A177-3AD203B41FA5}">
                      <a16:colId xmlns:a16="http://schemas.microsoft.com/office/drawing/2014/main" val="20002"/>
                    </a:ext>
                  </a:extLst>
                </a:gridCol>
                <a:gridCol w="473393">
                  <a:extLst>
                    <a:ext uri="{9D8B030D-6E8A-4147-A177-3AD203B41FA5}">
                      <a16:colId xmlns:a16="http://schemas.microsoft.com/office/drawing/2014/main" val="20003"/>
                    </a:ext>
                  </a:extLst>
                </a:gridCol>
                <a:gridCol w="473393">
                  <a:extLst>
                    <a:ext uri="{9D8B030D-6E8A-4147-A177-3AD203B41FA5}">
                      <a16:colId xmlns:a16="http://schemas.microsoft.com/office/drawing/2014/main" val="20004"/>
                    </a:ext>
                  </a:extLst>
                </a:gridCol>
                <a:gridCol w="473393">
                  <a:extLst>
                    <a:ext uri="{9D8B030D-6E8A-4147-A177-3AD203B41FA5}">
                      <a16:colId xmlns:a16="http://schemas.microsoft.com/office/drawing/2014/main" val="20005"/>
                    </a:ext>
                  </a:extLst>
                </a:gridCol>
                <a:gridCol w="473393">
                  <a:extLst>
                    <a:ext uri="{9D8B030D-6E8A-4147-A177-3AD203B41FA5}">
                      <a16:colId xmlns:a16="http://schemas.microsoft.com/office/drawing/2014/main" val="20006"/>
                    </a:ext>
                  </a:extLst>
                </a:gridCol>
                <a:gridCol w="473393">
                  <a:extLst>
                    <a:ext uri="{9D8B030D-6E8A-4147-A177-3AD203B41FA5}">
                      <a16:colId xmlns:a16="http://schemas.microsoft.com/office/drawing/2014/main" val="20007"/>
                    </a:ext>
                  </a:extLst>
                </a:gridCol>
                <a:gridCol w="473393">
                  <a:extLst>
                    <a:ext uri="{9D8B030D-6E8A-4147-A177-3AD203B41FA5}">
                      <a16:colId xmlns:a16="http://schemas.microsoft.com/office/drawing/2014/main" val="20008"/>
                    </a:ext>
                  </a:extLst>
                </a:gridCol>
                <a:gridCol w="412117">
                  <a:extLst>
                    <a:ext uri="{9D8B030D-6E8A-4147-A177-3AD203B41FA5}">
                      <a16:colId xmlns:a16="http://schemas.microsoft.com/office/drawing/2014/main" val="20009"/>
                    </a:ext>
                  </a:extLst>
                </a:gridCol>
              </a:tblGrid>
              <a:tr h="370840">
                <a:tc>
                  <a:txBody>
                    <a:bodyPr/>
                    <a:lstStyle/>
                    <a:p>
                      <a:r>
                        <a:rPr lang="en-US" sz="2000" dirty="0"/>
                        <a:t>P1</a:t>
                      </a:r>
                    </a:p>
                  </a:txBody>
                  <a:tcPr>
                    <a:solidFill>
                      <a:srgbClr val="EE8035"/>
                    </a:solidFill>
                  </a:tcPr>
                </a:tc>
                <a:tc>
                  <a:txBody>
                    <a:bodyPr/>
                    <a:lstStyle/>
                    <a:p>
                      <a:r>
                        <a:rPr lang="en-US" sz="2000" dirty="0"/>
                        <a:t>P3</a:t>
                      </a:r>
                    </a:p>
                  </a:txBody>
                  <a:tcPr>
                    <a:solidFill>
                      <a:srgbClr val="EE8035"/>
                    </a:solidFill>
                  </a:tcPr>
                </a:tc>
                <a:tc>
                  <a:txBody>
                    <a:bodyPr/>
                    <a:lstStyle/>
                    <a:p>
                      <a:r>
                        <a:rPr lang="en-US" sz="2000" dirty="0"/>
                        <a:t>P1</a:t>
                      </a:r>
                    </a:p>
                  </a:txBody>
                  <a:tcPr>
                    <a:solidFill>
                      <a:srgbClr val="EE8035"/>
                    </a:solidFill>
                  </a:tcPr>
                </a:tc>
                <a:tc>
                  <a:txBody>
                    <a:bodyPr/>
                    <a:lstStyle/>
                    <a:p>
                      <a:r>
                        <a:rPr lang="en-US" sz="2000" dirty="0"/>
                        <a:t>P3</a:t>
                      </a:r>
                    </a:p>
                  </a:txBody>
                  <a:tcPr>
                    <a:solidFill>
                      <a:srgbClr val="EE8035"/>
                    </a:solidFill>
                  </a:tcPr>
                </a:tc>
                <a:tc>
                  <a:txBody>
                    <a:bodyPr/>
                    <a:lstStyle/>
                    <a:p>
                      <a:r>
                        <a:rPr lang="en-US" sz="2000" dirty="0"/>
                        <a:t>P1</a:t>
                      </a:r>
                    </a:p>
                  </a:txBody>
                  <a:tcPr>
                    <a:solidFill>
                      <a:srgbClr val="EE8035"/>
                    </a:solidFill>
                  </a:tcPr>
                </a:tc>
                <a:tc>
                  <a:txBody>
                    <a:bodyPr/>
                    <a:lstStyle/>
                    <a:p>
                      <a:r>
                        <a:rPr lang="en-US" sz="2000" dirty="0"/>
                        <a:t>P3</a:t>
                      </a:r>
                    </a:p>
                  </a:txBody>
                  <a:tcPr>
                    <a:solidFill>
                      <a:srgbClr val="EE8035"/>
                    </a:solidFill>
                  </a:tcPr>
                </a:tc>
                <a:tc>
                  <a:txBody>
                    <a:bodyPr/>
                    <a:lstStyle/>
                    <a:p>
                      <a:r>
                        <a:rPr lang="en-US" sz="2000" dirty="0"/>
                        <a:t>P1</a:t>
                      </a:r>
                    </a:p>
                  </a:txBody>
                  <a:tcPr>
                    <a:solidFill>
                      <a:srgbClr val="EE8035"/>
                    </a:solidFill>
                  </a:tcPr>
                </a:tc>
                <a:tc>
                  <a:txBody>
                    <a:bodyPr/>
                    <a:lstStyle/>
                    <a:p>
                      <a:r>
                        <a:rPr lang="en-US" sz="2000" dirty="0"/>
                        <a:t>P3</a:t>
                      </a:r>
                    </a:p>
                  </a:txBody>
                  <a:tcPr>
                    <a:solidFill>
                      <a:srgbClr val="EE8035"/>
                    </a:solidFill>
                  </a:tcPr>
                </a:tc>
                <a:tc>
                  <a:txBody>
                    <a:bodyPr/>
                    <a:lstStyle/>
                    <a:p>
                      <a:r>
                        <a:rPr lang="en-US" sz="2000" dirty="0"/>
                        <a:t>P1</a:t>
                      </a:r>
                    </a:p>
                  </a:txBody>
                  <a:tcPr>
                    <a:solidFill>
                      <a:srgbClr val="EE8035"/>
                    </a:solidFill>
                  </a:tcPr>
                </a:tc>
                <a:tc>
                  <a:txBody>
                    <a:bodyPr/>
                    <a:lstStyle/>
                    <a:p>
                      <a:r>
                        <a:rPr lang="en-US" sz="2000" dirty="0"/>
                        <a:t>…</a:t>
                      </a:r>
                    </a:p>
                  </a:txBody>
                  <a:tcPr>
                    <a:solidFill>
                      <a:srgbClr val="EE8035"/>
                    </a:solidFill>
                  </a:tcPr>
                </a:tc>
                <a:extLst>
                  <a:ext uri="{0D108BD9-81ED-4DB2-BD59-A6C34878D82A}">
                    <a16:rowId xmlns:a16="http://schemas.microsoft.com/office/drawing/2014/main" val="10000"/>
                  </a:ext>
                </a:extLst>
              </a:tr>
            </a:tbl>
          </a:graphicData>
        </a:graphic>
      </p:graphicFrame>
      <p:pic>
        <p:nvPicPr>
          <p:cNvPr id="6" name="Picture 5">
            <a:extLst>
              <a:ext uri="{FF2B5EF4-FFF2-40B4-BE49-F238E27FC236}">
                <a16:creationId xmlns:a16="http://schemas.microsoft.com/office/drawing/2014/main" id="{0CF0A86A-CD32-41EC-9AD8-D7F124F94341}"/>
              </a:ext>
            </a:extLst>
          </p:cNvPr>
          <p:cNvPicPr>
            <a:picLocks noChangeAspect="1"/>
          </p:cNvPicPr>
          <p:nvPr/>
        </p:nvPicPr>
        <p:blipFill rotWithShape="1">
          <a:blip r:embed="rId2"/>
          <a:srcRect l="66321" t="35000" r="22483" b="61741"/>
          <a:stretch/>
        </p:blipFill>
        <p:spPr>
          <a:xfrm>
            <a:off x="953588" y="1417319"/>
            <a:ext cx="2921969" cy="273369"/>
          </a:xfrm>
          <a:prstGeom prst="rect">
            <a:avLst/>
          </a:prstGeom>
        </p:spPr>
      </p:pic>
      <p:pic>
        <p:nvPicPr>
          <p:cNvPr id="17" name="Picture 16">
            <a:extLst>
              <a:ext uri="{FF2B5EF4-FFF2-40B4-BE49-F238E27FC236}">
                <a16:creationId xmlns:a16="http://schemas.microsoft.com/office/drawing/2014/main" id="{68BE8391-596B-4B4A-80C5-A4B3E3571AD5}"/>
              </a:ext>
            </a:extLst>
          </p:cNvPr>
          <p:cNvPicPr>
            <a:picLocks noChangeAspect="1"/>
          </p:cNvPicPr>
          <p:nvPr/>
        </p:nvPicPr>
        <p:blipFill rotWithShape="1">
          <a:blip r:embed="rId2"/>
          <a:srcRect l="66321" t="35000" r="22483" b="61741"/>
          <a:stretch/>
        </p:blipFill>
        <p:spPr>
          <a:xfrm>
            <a:off x="3871045" y="1416089"/>
            <a:ext cx="2921969" cy="273369"/>
          </a:xfrm>
          <a:prstGeom prst="rect">
            <a:avLst/>
          </a:prstGeom>
        </p:spPr>
      </p:pic>
      <p:pic>
        <p:nvPicPr>
          <p:cNvPr id="18" name="Picture 17">
            <a:extLst>
              <a:ext uri="{FF2B5EF4-FFF2-40B4-BE49-F238E27FC236}">
                <a16:creationId xmlns:a16="http://schemas.microsoft.com/office/drawing/2014/main" id="{5587A329-6E3B-4443-849C-0173C1D8FED0}"/>
              </a:ext>
            </a:extLst>
          </p:cNvPr>
          <p:cNvPicPr>
            <a:picLocks noChangeAspect="1"/>
          </p:cNvPicPr>
          <p:nvPr/>
        </p:nvPicPr>
        <p:blipFill rotWithShape="1">
          <a:blip r:embed="rId2"/>
          <a:srcRect l="66321" t="35000" r="22483" b="61741"/>
          <a:stretch/>
        </p:blipFill>
        <p:spPr>
          <a:xfrm>
            <a:off x="4350016" y="1416678"/>
            <a:ext cx="2921969" cy="273369"/>
          </a:xfrm>
          <a:prstGeom prst="rect">
            <a:avLst/>
          </a:prstGeom>
        </p:spPr>
      </p:pic>
    </p:spTree>
    <p:extLst>
      <p:ext uri="{BB962C8B-B14F-4D97-AF65-F5344CB8AC3E}">
        <p14:creationId xmlns:p14="http://schemas.microsoft.com/office/powerpoint/2010/main" val="11988207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13286</TotalTime>
  <Words>1397</Words>
  <Application>Microsoft Office PowerPoint</Application>
  <PresentationFormat>Widescreen</PresentationFormat>
  <Paragraphs>189</Paragraphs>
  <Slides>19</Slides>
  <Notes>1</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Söhne</vt:lpstr>
      <vt:lpstr>Arial</vt:lpstr>
      <vt:lpstr>Calibri</vt:lpstr>
      <vt:lpstr>Calibri Light</vt:lpstr>
      <vt:lpstr>Office Theme</vt:lpstr>
      <vt:lpstr>Introduction</vt:lpstr>
      <vt:lpstr>Parallel</vt:lpstr>
      <vt:lpstr>Concepts</vt:lpstr>
      <vt:lpstr>Concurrency</vt:lpstr>
      <vt:lpstr>Concurrency and Parallelism</vt:lpstr>
      <vt:lpstr>Parallel Concurrent Execution</vt:lpstr>
      <vt:lpstr>Parallelism</vt:lpstr>
      <vt:lpstr>Concurrency and Parallelism</vt:lpstr>
      <vt:lpstr>Concurrency vs. Parallelism</vt:lpstr>
      <vt:lpstr>PowerPoint Presentation</vt:lpstr>
      <vt:lpstr>Other examples</vt:lpstr>
      <vt:lpstr>Activity</vt:lpstr>
      <vt:lpstr>Why Parallel Processing?</vt:lpstr>
      <vt:lpstr>Why Parallel Processing?</vt:lpstr>
      <vt:lpstr>Why Parallel Processing?</vt:lpstr>
      <vt:lpstr>Why Parallel Processing?</vt:lpstr>
      <vt:lpstr>PowerPoint Presentation</vt:lpstr>
      <vt:lpstr>What has happened in the last several years?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SAMRY@MOHD SHAMRIE SAININ</dc:creator>
  <cp:lastModifiedBy>LO GUAN SIANG</cp:lastModifiedBy>
  <cp:revision>69</cp:revision>
  <dcterms:created xsi:type="dcterms:W3CDTF">2021-03-23T00:49:09Z</dcterms:created>
  <dcterms:modified xsi:type="dcterms:W3CDTF">2022-12-11T06:43:58Z</dcterms:modified>
</cp:coreProperties>
</file>